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37" r:id="rId2"/>
    <p:sldId id="330" r:id="rId3"/>
    <p:sldId id="311" r:id="rId4"/>
    <p:sldId id="340" r:id="rId5"/>
    <p:sldId id="324" r:id="rId6"/>
    <p:sldId id="314" r:id="rId7"/>
    <p:sldId id="331" r:id="rId8"/>
    <p:sldId id="319" r:id="rId9"/>
    <p:sldId id="347" r:id="rId10"/>
    <p:sldId id="320" r:id="rId11"/>
    <p:sldId id="316" r:id="rId12"/>
    <p:sldId id="321" r:id="rId13"/>
    <p:sldId id="334" r:id="rId14"/>
    <p:sldId id="341" r:id="rId15"/>
    <p:sldId id="343" r:id="rId16"/>
    <p:sldId id="348" r:id="rId17"/>
    <p:sldId id="322" r:id="rId18"/>
    <p:sldId id="344" r:id="rId19"/>
  </p:sldIdLst>
  <p:sldSz cx="9144000" cy="6858000" type="screen4x3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4DFF"/>
    <a:srgbClr val="FF00FF"/>
    <a:srgbClr val="0602BE"/>
    <a:srgbClr val="1B7D1B"/>
    <a:srgbClr val="860494"/>
    <a:srgbClr val="984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26" autoAdjust="0"/>
    <p:restoredTop sz="94650" autoAdjust="0"/>
  </p:normalViewPr>
  <p:slideViewPr>
    <p:cSldViewPr>
      <p:cViewPr varScale="1">
        <p:scale>
          <a:sx n="77" d="100"/>
          <a:sy n="77" d="100"/>
        </p:scale>
        <p:origin x="57" y="52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5183" d="125000"/>
        <a:sy n="105183" d="1250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78639" cy="511175"/>
          </a:xfrm>
          <a:prstGeom prst="rect">
            <a:avLst/>
          </a:prstGeom>
        </p:spPr>
        <p:txBody>
          <a:bodyPr vert="horz" lIns="91444" tIns="45721" rIns="91444" bIns="45721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3836" y="2"/>
            <a:ext cx="3078639" cy="511175"/>
          </a:xfrm>
          <a:prstGeom prst="rect">
            <a:avLst/>
          </a:prstGeom>
        </p:spPr>
        <p:txBody>
          <a:bodyPr vert="horz" lIns="91444" tIns="45721" rIns="91444" bIns="45721" rtlCol="0"/>
          <a:lstStyle>
            <a:lvl1pPr algn="r">
              <a:defRPr sz="1200"/>
            </a:lvl1pPr>
          </a:lstStyle>
          <a:p>
            <a:fld id="{9B612029-305A-4E4C-8854-DB0339371FAA}" type="datetimeFigureOut">
              <a:rPr lang="de-DE" smtClean="0"/>
              <a:pPr/>
              <a:t>27.11.2025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639" cy="511175"/>
          </a:xfrm>
          <a:prstGeom prst="rect">
            <a:avLst/>
          </a:prstGeom>
        </p:spPr>
        <p:txBody>
          <a:bodyPr vert="horz" lIns="91444" tIns="45721" rIns="91444" bIns="45721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3836" y="9721850"/>
            <a:ext cx="3078639" cy="511175"/>
          </a:xfrm>
          <a:prstGeom prst="rect">
            <a:avLst/>
          </a:prstGeom>
        </p:spPr>
        <p:txBody>
          <a:bodyPr vert="horz" lIns="91444" tIns="45721" rIns="91444" bIns="45721" rtlCol="0" anchor="b"/>
          <a:lstStyle>
            <a:lvl1pPr algn="r">
              <a:defRPr sz="1200"/>
            </a:lvl1pPr>
          </a:lstStyle>
          <a:p>
            <a:fld id="{87056D69-75E8-4CB4-B00C-929F5C551B0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0T23:11:17.56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1-08T23:24:41.378"/>
    </inkml:context>
    <inkml:brush xml:id="br0">
      <inkml:brushProperty name="width" value="0.05" units="cm"/>
      <inkml:brushProperty name="height" value="0.3" units="cm"/>
      <inkml:brushProperty name="inkEffects" value="pencil"/>
    </inkml:brush>
  </inkml:definitions>
  <inkml:trace contextRef="#ctx0" brushRef="#br0">1 27 16639 158679 54811,'0'0'0'0'0,"0"0"472"0"0,0 0-200 0 0,0 0 0 0 0,0 0 16 0 0,0 0-32 0 0,0 0-128 0 0,0 0-8 0 0,0 0 120 0 0,0 0-240 0 0,0 0 0 0 0,0 0 0 0 0,0 0 0 0 0,2-1 0 0 0,1 0 0 0 0,1 0 0 0 0,0 1 0 0 0,-1-1 0 0 0,-1 1 0 0 0,2-2 0 0 0,-1 0 0 0 0,3 3 0 0 0,-1 2 0 0 0,1-1 0 0 0,-1-2 0 0 0,0 0 0 0 0,-1 0 0 0 0,-1-1 0 0 0,1 1 0 0 0,0-1 0 0 0,-1 1 0 0 0,3-3 0 0 0,0-1 0 0 0,0 1 0 0 0,-1 2 0 0 0,2 0 0 0 0,3-1 0 0 0,-1 0 0 0 0,-1 0 0 0 0,1-1 0 0 0,-2 1-18687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0T20:58:21.03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78427" cy="511731"/>
          </a:xfrm>
          <a:prstGeom prst="rect">
            <a:avLst/>
          </a:prstGeom>
        </p:spPr>
        <p:txBody>
          <a:bodyPr vert="horz" lIns="99052" tIns="49526" rIns="99052" bIns="49526" rtlCol="0"/>
          <a:lstStyle>
            <a:lvl1pPr algn="l">
              <a:defRPr sz="14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4" y="2"/>
            <a:ext cx="3078427" cy="511731"/>
          </a:xfrm>
          <a:prstGeom prst="rect">
            <a:avLst/>
          </a:prstGeom>
        </p:spPr>
        <p:txBody>
          <a:bodyPr vert="horz" lIns="99052" tIns="49526" rIns="99052" bIns="49526" rtlCol="0"/>
          <a:lstStyle>
            <a:lvl1pPr algn="r">
              <a:defRPr sz="1400"/>
            </a:lvl1pPr>
          </a:lstStyle>
          <a:p>
            <a:fld id="{B6BB40B4-C89E-4594-9EA0-C97C88A15C9D}" type="datetimeFigureOut">
              <a:rPr lang="de-DE" smtClean="0"/>
              <a:pPr/>
              <a:t>27.11.2025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2" tIns="49526" rIns="99052" bIns="49526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52" tIns="49526" rIns="99052" bIns="49526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721108"/>
            <a:ext cx="3078427" cy="511731"/>
          </a:xfrm>
          <a:prstGeom prst="rect">
            <a:avLst/>
          </a:prstGeom>
        </p:spPr>
        <p:txBody>
          <a:bodyPr vert="horz" lIns="99052" tIns="49526" rIns="99052" bIns="49526" rtlCol="0" anchor="b"/>
          <a:lstStyle>
            <a:lvl1pPr algn="l">
              <a:defRPr sz="14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4" y="9721108"/>
            <a:ext cx="3078427" cy="511731"/>
          </a:xfrm>
          <a:prstGeom prst="rect">
            <a:avLst/>
          </a:prstGeom>
        </p:spPr>
        <p:txBody>
          <a:bodyPr vert="horz" lIns="99052" tIns="49526" rIns="99052" bIns="49526" rtlCol="0" anchor="b"/>
          <a:lstStyle>
            <a:lvl1pPr algn="r">
              <a:defRPr sz="1400"/>
            </a:lvl1pPr>
          </a:lstStyle>
          <a:p>
            <a:fld id="{18F44E26-2B5A-41C0-A781-355B932E573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2348880"/>
            <a:ext cx="7772400" cy="1470025"/>
          </a:xfrm>
        </p:spPr>
        <p:txBody>
          <a:bodyPr/>
          <a:lstStyle>
            <a:lvl1pPr>
              <a:defRPr>
                <a:solidFill>
                  <a:srgbClr val="9841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solidFill>
                  <a:srgbClr val="984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27.11.2025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27.11.2025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27.11.2025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27.11.2025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27.11.2025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27.11.2025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27.11.2025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27.11.2025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27.11.2025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27.11.2025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27.11.2025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F060C-F079-46DE-BCB1-D5D8688AEC09}" type="datetimeFigureOut">
              <a:rPr lang="de-DE" smtClean="0"/>
              <a:pPr/>
              <a:t>27.11.2025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asuv.web.leuphana.de/00vortraege/NURBS/Brh/Escher-Metamorphose-PxPy-lang-22.ggb" TargetMode="External"/><Relationship Id="rId7" Type="http://schemas.openxmlformats.org/officeDocument/2006/relationships/image" Target="../media/image5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masuv.web.leuphana.de/00vortraege/NURBS/Brh/B-Spli-und-Poly4-Karlo-echt.ggb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5" Type="http://schemas.openxmlformats.org/officeDocument/2006/relationships/hyperlink" Target="B-Spli-und-Poly4-Karlo.ggb" TargetMode="Externa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0.png"/><Relationship Id="rId5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0.png"/><Relationship Id="rId12" Type="http://schemas.openxmlformats.org/officeDocument/2006/relationships/hyperlink" Target="https://masuv.web.leuphana.de/00vortraege/NURBS/Brh/B-Splines-PxPy-lang.ggb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2.gif"/><Relationship Id="rId5" Type="http://schemas.openxmlformats.org/officeDocument/2006/relationships/customXml" Target="../ink/ink10.xml"/><Relationship Id="rId10" Type="http://schemas.openxmlformats.org/officeDocument/2006/relationships/hyperlink" Target="https://masuv.web.leuphana.de/00vortraege/NURBS/Brh/B-Spli-und-Poly4-Karlo-echt.ggb" TargetMode="External"/><Relationship Id="rId4" Type="http://schemas.openxmlformats.org/officeDocument/2006/relationships/image" Target="../media/image11.emf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11.emf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5" Type="http://schemas.openxmlformats.org/officeDocument/2006/relationships/hyperlink" Target="https://masuv.web.leuphana.de/00vortraege/NURBS/Brh/echte-Trisektrix-Bz.ggb" TargetMode="External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asuv.web.leuphana.de/00vortraege/NURBS/Brh/LemniskateGerono-a=1.ggb" TargetMode="External"/><Relationship Id="rId5" Type="http://schemas.openxmlformats.org/officeDocument/2006/relationships/image" Target="../media/image2.gif"/><Relationship Id="rId4" Type="http://schemas.openxmlformats.org/officeDocument/2006/relationships/hyperlink" Target="https://masuv.web.leuphana.de/00vortraege/NURBS/Brh/Hein-MueckUnSinFru.ggb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emf"/><Relationship Id="rId5" Type="http://schemas.openxmlformats.org/officeDocument/2006/relationships/hyperlink" Target="https://masuv.web.leuphana.de/00vortraege/vortraege.htm" TargetMode="Externa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asuv.web.leuphana.de/00vortraege/NURBS/Brh/LemniskateGerono-a=1.ggb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hyperlink" Target="https://masuv.web.leuphana.de/00vortraege/NURBS/Brh/bezier_Geruest-allein.ggb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0.png"/><Relationship Id="rId5" Type="http://schemas.openxmlformats.org/officeDocument/2006/relationships/customXml" Target="../ink/ink2.xml"/><Relationship Id="rId10" Type="http://schemas.openxmlformats.org/officeDocument/2006/relationships/image" Target="../media/image13.emf"/><Relationship Id="rId4" Type="http://schemas.openxmlformats.org/officeDocument/2006/relationships/image" Target="../media/image2.gif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160.png"/><Relationship Id="rId2" Type="http://schemas.openxmlformats.org/officeDocument/2006/relationships/hyperlink" Target="https://masuv.web.leuphana.de/00vortraege/NURBS/Brh/bernsteinSumme-vari.ggb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customXml" Target="../ink/ink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140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2.gif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asuv.web.leuphana.de/00vortraege/NURBS/Brh/B-Splines-Poly4-Grund.ggb" TargetMode="External"/><Relationship Id="rId5" Type="http://schemas.openxmlformats.org/officeDocument/2006/relationships/image" Target="../media/image21.emf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customXml" Target="../ink/ink7.xml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1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5" Type="http://schemas.openxmlformats.org/officeDocument/2006/relationships/hyperlink" Target="https://masuv.web.leuphana.de/00vortraege/NURBS/Brh/B-Splines-Poly4-Karl.ggb" TargetMode="Externa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EE5D7-2119-D82A-1000-F2A2AB838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id="{841BE490-BE8E-BE33-016E-5E7C1B026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920862"/>
            <a:ext cx="8568592" cy="223188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07AC760-709C-D788-8741-F7E763BF9D7A}"/>
              </a:ext>
            </a:extLst>
          </p:cNvPr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CC6B7053-8FEE-3796-A1A0-DA41B8232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8E5918B-547C-B35B-B8AA-250050E18248}"/>
              </a:ext>
            </a:extLst>
          </p:cNvPr>
          <p:cNvSpPr txBox="1"/>
          <p:nvPr/>
        </p:nvSpPr>
        <p:spPr>
          <a:xfrm>
            <a:off x="303804" y="6081093"/>
            <a:ext cx="8300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Idee aus einem biographischen Film, bei dem Tiere aus den Bildern krabbeln.</a:t>
            </a:r>
          </a:p>
        </p:txBody>
      </p:sp>
      <p:pic>
        <p:nvPicPr>
          <p:cNvPr id="17" name="Grafik 16">
            <a:hlinkClick r:id="rId3"/>
            <a:extLst>
              <a:ext uri="{FF2B5EF4-FFF2-40B4-BE49-F238E27FC236}">
                <a16:creationId xmlns:a16="http://schemas.microsoft.com/office/drawing/2014/main" id="{6D7BADCB-A957-9F85-82ED-5AB4F92AD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14720"/>
            <a:ext cx="1019175" cy="981075"/>
          </a:xfrm>
          <a:prstGeom prst="rect">
            <a:avLst/>
          </a:prstGeo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FDE600C4-BB59-7DFF-A5D5-3634D7558C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660" y="264596"/>
            <a:ext cx="5452468" cy="1012062"/>
          </a:xfrm>
        </p:spPr>
        <p:txBody>
          <a:bodyPr>
            <a:noAutofit/>
          </a:bodyPr>
          <a:lstStyle/>
          <a:p>
            <a:pPr algn="l"/>
            <a:r>
              <a:rPr lang="de-DE" sz="3600" dirty="0">
                <a:ln>
                  <a:solidFill>
                    <a:schemeClr val="accent3"/>
                  </a:solidFill>
                </a:ln>
              </a:rPr>
              <a:t>Escher-Metamorphose </a:t>
            </a:r>
            <a:br>
              <a:rPr lang="de-DE" sz="3600" dirty="0">
                <a:ln>
                  <a:solidFill>
                    <a:schemeClr val="accent3"/>
                  </a:solidFill>
                </a:ln>
              </a:rPr>
            </a:br>
            <a:r>
              <a:rPr lang="de-DE" sz="2400" dirty="0">
                <a:ln>
                  <a:solidFill>
                    <a:schemeClr val="accent3"/>
                  </a:solidFill>
                </a:ln>
              </a:rPr>
              <a:t>mit B-Splines-NURBS mit vom Grad 3 </a:t>
            </a:r>
            <a:endParaRPr lang="de-DE" sz="3600" dirty="0">
              <a:ln>
                <a:solidFill>
                  <a:schemeClr val="accent3"/>
                </a:solidFill>
              </a:ln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31AE9B4-1E9A-B982-4050-4AB54B9A6437}"/>
              </a:ext>
            </a:extLst>
          </p:cNvPr>
          <p:cNvSpPr txBox="1"/>
          <p:nvPr/>
        </p:nvSpPr>
        <p:spPr>
          <a:xfrm>
            <a:off x="260978" y="3501008"/>
            <a:ext cx="3590942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Mauritz C. Escher: Tag und Nacht </a:t>
            </a:r>
          </a:p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1898-1972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7263114-0D73-04E6-426D-A2F4069291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8" y="1263728"/>
            <a:ext cx="3234986" cy="223728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C3F4C25-E19E-4DA7-206D-A455ACE89A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50" y="1276350"/>
            <a:ext cx="613767" cy="223728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28EEFB2-6D7E-0342-0F5F-9E2507EB29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189" y="1263728"/>
            <a:ext cx="3350235" cy="228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96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10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94057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Violett: NURBS mit echten B-Splines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Grafik 3">
            <a:extLst>
              <a:ext uri="{FF2B5EF4-FFF2-40B4-BE49-F238E27FC236}">
                <a16:creationId xmlns:a16="http://schemas.microsoft.com/office/drawing/2014/main" id="{AA883463-7B2F-45E2-8CE0-C4E7CC6BB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4033256"/>
            <a:ext cx="9144000" cy="2033793"/>
          </a:xfrm>
          <a:prstGeom prst="rect">
            <a:avLst/>
          </a:prstGeom>
        </p:spPr>
      </p:pic>
      <p:pic>
        <p:nvPicPr>
          <p:cNvPr id="10" name="Grafik 9">
            <a:hlinkClick r:id="rId5" action="ppaction://hlinkfile"/>
            <a:extLst>
              <a:ext uri="{FF2B5EF4-FFF2-40B4-BE49-F238E27FC236}">
                <a16:creationId xmlns:a16="http://schemas.microsoft.com/office/drawing/2014/main" id="{A7EB1DDD-7580-43D4-BAB1-806CDA1F0F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603459"/>
            <a:ext cx="1019175" cy="98107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B13E7B0-9E17-4CDB-9E63-944274E6C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5" y="767759"/>
            <a:ext cx="9144000" cy="315310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3F504AE-26F3-403D-93CF-C1FDA2B97490}"/>
              </a:ext>
            </a:extLst>
          </p:cNvPr>
          <p:cNvSpPr txBox="1"/>
          <p:nvPr/>
        </p:nvSpPr>
        <p:spPr>
          <a:xfrm>
            <a:off x="233350" y="6067049"/>
            <a:ext cx="8712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Basis für B-Splines, sie werden gleich erklärt. Stets sind nur p+1=4 Basis-Elemente wirksam.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CCD1081-7092-1F90-0D85-8A3D082DA963}"/>
              </a:ext>
            </a:extLst>
          </p:cNvPr>
          <p:cNvSpPr txBox="1"/>
          <p:nvPr/>
        </p:nvSpPr>
        <p:spPr>
          <a:xfrm>
            <a:off x="467544" y="980728"/>
            <a:ext cx="2588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>
                <a:solidFill>
                  <a:srgbClr val="FF0000"/>
                </a:solidFill>
              </a:rPr>
              <a:t>Karl und </a:t>
            </a:r>
            <a:r>
              <a:rPr lang="de-DE" sz="2000" b="1" dirty="0" err="1">
                <a:solidFill>
                  <a:srgbClr val="FF0000"/>
                </a:solidFill>
              </a:rPr>
              <a:t>Karline</a:t>
            </a:r>
            <a:r>
              <a:rPr lang="de-DE" sz="2000" b="1" dirty="0">
                <a:solidFill>
                  <a:srgbClr val="FF0000"/>
                </a:solidFill>
              </a:rPr>
              <a:t>, Poly4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4479AEB-8426-C1DC-67B8-64D44007890D}"/>
              </a:ext>
            </a:extLst>
          </p:cNvPr>
          <p:cNvSpPr txBox="1"/>
          <p:nvPr/>
        </p:nvSpPr>
        <p:spPr>
          <a:xfrm>
            <a:off x="4698814" y="3505363"/>
            <a:ext cx="3561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>
                <a:solidFill>
                  <a:srgbClr val="A64DFF"/>
                </a:solidFill>
              </a:rPr>
              <a:t>Karlo und Karla, echte B-Splines</a:t>
            </a:r>
          </a:p>
        </p:txBody>
      </p:sp>
      <p:pic>
        <p:nvPicPr>
          <p:cNvPr id="11" name="Grafik 10">
            <a:hlinkClick r:id="rId8"/>
            <a:extLst>
              <a:ext uri="{FF2B5EF4-FFF2-40B4-BE49-F238E27FC236}">
                <a16:creationId xmlns:a16="http://schemas.microsoft.com/office/drawing/2014/main" id="{BE674B5E-7AEA-8119-4F71-A3B6140F40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092" y="2538519"/>
            <a:ext cx="894725" cy="86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9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AC272408-F81F-4404-9D70-ABDE4EAA2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97643"/>
            <a:ext cx="7776864" cy="268167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89756" y="6517919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11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3848" y="5845298"/>
            <a:ext cx="4824536" cy="672621"/>
          </a:xfrm>
        </p:spPr>
        <p:txBody>
          <a:bodyPr>
            <a:noAutofit/>
          </a:bodyPr>
          <a:lstStyle/>
          <a:p>
            <a:r>
              <a:rPr lang="de-DE" sz="2400" dirty="0">
                <a:ln>
                  <a:solidFill>
                    <a:schemeClr val="accent3"/>
                  </a:solidFill>
                </a:ln>
              </a:rPr>
              <a:t>Wie sind die echten </a:t>
            </a:r>
            <a:br>
              <a:rPr lang="de-DE" sz="2400" dirty="0">
                <a:ln>
                  <a:solidFill>
                    <a:schemeClr val="accent3"/>
                  </a:solidFill>
                </a:ln>
              </a:rPr>
            </a:br>
            <a:r>
              <a:rPr lang="de-DE" sz="2400" dirty="0">
                <a:ln>
                  <a:solidFill>
                    <a:schemeClr val="accent3"/>
                  </a:solidFill>
                </a:ln>
              </a:rPr>
              <a:t>B-Splines definiert?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feld 8">
            <a:extLst>
              <a:ext uri="{FF2B5EF4-FFF2-40B4-BE49-F238E27FC236}">
                <a16:creationId xmlns:a16="http://schemas.microsoft.com/office/drawing/2014/main" id="{304C7BDD-71BB-48E6-94F7-52C37551A9C8}"/>
              </a:ext>
            </a:extLst>
          </p:cNvPr>
          <p:cNvSpPr txBox="1"/>
          <p:nvPr/>
        </p:nvSpPr>
        <p:spPr>
          <a:xfrm>
            <a:off x="4319464" y="2920257"/>
            <a:ext cx="48245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rgbClr val="7030A0"/>
                </a:solidFill>
              </a:rPr>
              <a:t>Der NURBS mit echten B-Splines ist „glatter“ und reagiert feiner auf die Steuerpunkte.</a:t>
            </a:r>
          </a:p>
          <a:p>
            <a:pPr algn="l"/>
            <a:r>
              <a:rPr lang="de-DE" sz="2400" dirty="0">
                <a:solidFill>
                  <a:srgbClr val="FF0000"/>
                </a:solidFill>
              </a:rPr>
              <a:t>Die Einfachversion mit Polynomen 4. Grades ist „didaktische Erfindung“ </a:t>
            </a:r>
          </a:p>
          <a:p>
            <a:r>
              <a:rPr lang="de-DE" sz="2400" dirty="0">
                <a:solidFill>
                  <a:srgbClr val="FF0000"/>
                </a:solidFill>
              </a:rPr>
              <a:t>(von mir, nicht im Buch)</a:t>
            </a:r>
          </a:p>
          <a:p>
            <a:pPr algn="l"/>
            <a:r>
              <a:rPr lang="de-DE" sz="2400" dirty="0">
                <a:solidFill>
                  <a:srgbClr val="FF0000"/>
                </a:solidFill>
              </a:rPr>
              <a:t>und nicht so edel. </a:t>
            </a:r>
            <a:r>
              <a:rPr lang="de-DE" sz="2400" dirty="0">
                <a:solidFill>
                  <a:srgbClr val="FF00FF"/>
                </a:solidFill>
              </a:rPr>
              <a:t>Aber Lernende können sie </a:t>
            </a:r>
            <a:r>
              <a:rPr lang="de-DE" sz="2400" b="1" dirty="0">
                <a:solidFill>
                  <a:srgbClr val="FF00FF"/>
                </a:solidFill>
              </a:rPr>
              <a:t>selbst</a:t>
            </a:r>
            <a:r>
              <a:rPr lang="de-DE" sz="2400" dirty="0">
                <a:solidFill>
                  <a:srgbClr val="FF00FF"/>
                </a:solidFill>
              </a:rPr>
              <a:t> finden.</a:t>
            </a:r>
          </a:p>
        </p:txBody>
      </p:sp>
      <p:sp>
        <p:nvSpPr>
          <p:cNvPr id="12" name="Titel 7">
            <a:extLst>
              <a:ext uri="{FF2B5EF4-FFF2-40B4-BE49-F238E27FC236}">
                <a16:creationId xmlns:a16="http://schemas.microsoft.com/office/drawing/2014/main" id="{C82698D0-58DA-421A-B434-84B2B8F19FFA}"/>
              </a:ext>
            </a:extLst>
          </p:cNvPr>
          <p:cNvSpPr txBox="1">
            <a:spLocks/>
          </p:cNvSpPr>
          <p:nvPr/>
        </p:nvSpPr>
        <p:spPr>
          <a:xfrm>
            <a:off x="179512" y="267342"/>
            <a:ext cx="8640960" cy="4320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9841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Vergleich der Möglichkeiten für NURBS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9B5C784-4F96-9697-56DC-3DD796B1CDFD}"/>
              </a:ext>
            </a:extLst>
          </p:cNvPr>
          <p:cNvSpPr txBox="1"/>
          <p:nvPr/>
        </p:nvSpPr>
        <p:spPr>
          <a:xfrm>
            <a:off x="214861" y="3470763"/>
            <a:ext cx="3862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rgbClr val="00B050"/>
                </a:solidFill>
              </a:rPr>
              <a:t>Warum eigentlich Summe 1?</a:t>
            </a:r>
            <a:endParaRPr lang="de-DE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DD4F2BEE-A3C1-7A91-DA42-12625BE31D47}"/>
                  </a:ext>
                </a:extLst>
              </p:cNvPr>
              <p:cNvSpPr txBox="1"/>
              <p:nvPr/>
            </p:nvSpPr>
            <p:spPr>
              <a:xfrm>
                <a:off x="332588" y="3929994"/>
                <a:ext cx="3744416" cy="2492927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Bildet man die Steuerpunkte P</a:t>
                </a:r>
                <a:r>
                  <a:rPr lang="de-DE" baseline="-25000" dirty="0">
                    <a:solidFill>
                      <a:schemeClr val="accent1">
                        <a:lumMod val="50000"/>
                      </a:schemeClr>
                    </a:solidFill>
                  </a:rPr>
                  <a:t>i</a:t>
                </a:r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  affin ab, so ist zu wünschen, dass der Spline aus den Bildpunkten P</a:t>
                </a:r>
                <a:r>
                  <a:rPr lang="de-DE" baseline="-25000" dirty="0">
                    <a:solidFill>
                      <a:schemeClr val="accent1">
                        <a:lumMod val="50000"/>
                      </a:schemeClr>
                    </a:solidFill>
                  </a:rPr>
                  <a:t>i</a:t>
                </a:r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‘  auch wirklich mit dem </a:t>
                </a:r>
                <a:r>
                  <a:rPr lang="de-DE" b="1" dirty="0">
                    <a:solidFill>
                      <a:schemeClr val="accent1">
                        <a:lumMod val="50000"/>
                      </a:schemeClr>
                    </a:solidFill>
                  </a:rPr>
                  <a:t>affinen Bild</a:t>
                </a:r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 des Ur-Splines übereinstimmt. Wegen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𝑃</m:t>
                    </m:r>
                    <m:groupChr>
                      <m:groupChrPr>
                        <m:chr m:val="→"/>
                        <m:vertJc m:val="bot"/>
                        <m:ctrlP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/>
                    </m:groupChr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𝐴𝑃</m:t>
                    </m:r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 muss dafür aber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de-DE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sSub>
                          <m:sSubPr>
                            <m:ctrlPr>
                              <a:rPr lang="de-DE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</m:nary>
                    <m:r>
                      <m:rPr>
                        <m:nor/>
                      </m:rPr>
                      <a:rPr lang="de-DE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m:t>gelten</m:t>
                    </m:r>
                  </m:oMath>
                </a14:m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.</a:t>
                </a:r>
              </a:p>
              <a:p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Also muss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de-DE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sSub>
                          <m:sSubPr>
                            <m:ctrlPr>
                              <a:rPr lang="de-DE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nary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sein.</a:t>
                </a:r>
              </a:p>
            </p:txBody>
          </p:sp>
        </mc:Choice>
        <mc:Fallback xmlns="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DD4F2BEE-A3C1-7A91-DA42-12625BE31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588" y="3929994"/>
                <a:ext cx="3744416" cy="2492927"/>
              </a:xfrm>
              <a:prstGeom prst="rect">
                <a:avLst/>
              </a:prstGeom>
              <a:blipFill>
                <a:blip r:embed="rId6"/>
                <a:stretch>
                  <a:fillRect l="-8724" t="-966" b="-25604"/>
                </a:stretch>
              </a:blipFill>
              <a:ln w="28575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feld 1">
            <a:extLst>
              <a:ext uri="{FF2B5EF4-FFF2-40B4-BE49-F238E27FC236}">
                <a16:creationId xmlns:a16="http://schemas.microsoft.com/office/drawing/2014/main" id="{B752DC3D-055F-58A6-7F9D-D627F35B37BB}"/>
              </a:ext>
            </a:extLst>
          </p:cNvPr>
          <p:cNvSpPr txBox="1"/>
          <p:nvPr/>
        </p:nvSpPr>
        <p:spPr>
          <a:xfrm>
            <a:off x="7301285" y="6025476"/>
            <a:ext cx="180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>
                <a:solidFill>
                  <a:srgbClr val="A64DFF"/>
                </a:solidFill>
              </a:rPr>
              <a:t>ggb nächste Folie</a:t>
            </a:r>
            <a:endParaRPr lang="de-DE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74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12</a:t>
            </a:fld>
            <a:endParaRPr lang="de-DE" sz="1400" dirty="0">
              <a:solidFill>
                <a:srgbClr val="800000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A883463-7B2F-45E2-8CE0-C4E7CC6BB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171" y="1952148"/>
            <a:ext cx="4781000" cy="115925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27C7132-47A0-4B62-9B72-8E96A68D01C7}"/>
              </a:ext>
            </a:extLst>
          </p:cNvPr>
          <p:cNvSpPr txBox="1"/>
          <p:nvPr/>
        </p:nvSpPr>
        <p:spPr>
          <a:xfrm>
            <a:off x="267442" y="6039632"/>
            <a:ext cx="6759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Kreativen Erfindungen sind Tor und Tür geöffnet!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153" y="342396"/>
            <a:ext cx="9994712" cy="1012062"/>
          </a:xfrm>
        </p:spPr>
        <p:txBody>
          <a:bodyPr>
            <a:noAutofit/>
          </a:bodyPr>
          <a:lstStyle/>
          <a:p>
            <a:pPr algn="l"/>
            <a:r>
              <a:rPr lang="de-DE" sz="3600" dirty="0">
                <a:ln>
                  <a:solidFill>
                    <a:schemeClr val="accent3"/>
                  </a:solidFill>
                </a:ln>
              </a:rPr>
              <a:t>NURBS mit B-Splines vom Grad 3 </a:t>
            </a:r>
            <a:br>
              <a:rPr lang="de-DE" sz="3600" dirty="0">
                <a:ln>
                  <a:solidFill>
                    <a:schemeClr val="accent3"/>
                  </a:solidFill>
                </a:ln>
              </a:rPr>
            </a:br>
            <a:r>
              <a:rPr lang="de-DE" sz="3600" dirty="0">
                <a:ln>
                  <a:solidFill>
                    <a:schemeClr val="accent3"/>
                  </a:solidFill>
                </a:ln>
              </a:rPr>
              <a:t>sind </a:t>
            </a:r>
            <a:r>
              <a:rPr lang="de-DE" sz="3600" dirty="0">
                <a:ln>
                  <a:solidFill>
                    <a:schemeClr val="accent3"/>
                  </a:solidFill>
                </a:ln>
                <a:solidFill>
                  <a:srgbClr val="A64DFF"/>
                </a:solidFill>
              </a:rPr>
              <a:t>hier</a:t>
            </a:r>
            <a:r>
              <a:rPr lang="de-DE" sz="3600" dirty="0">
                <a:ln>
                  <a:solidFill>
                    <a:schemeClr val="accent3"/>
                  </a:solidFill>
                </a:ln>
              </a:rPr>
              <a:t> mit „Knoten“ im Abstand 1 gezeigt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548280D-1216-4FAC-B4E3-F9CFFB049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23505"/>
            <a:ext cx="2533932" cy="128056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F2D49BA-795B-41DA-8D8D-BC57FD835244}"/>
              </a:ext>
            </a:extLst>
          </p:cNvPr>
          <p:cNvSpPr txBox="1"/>
          <p:nvPr/>
        </p:nvSpPr>
        <p:spPr>
          <a:xfrm>
            <a:off x="251520" y="309282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„Karl“ ist die Parameterkurve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B3EA23B-3428-4BFD-A99A-7A62691185FD}"/>
              </a:ext>
            </a:extLst>
          </p:cNvPr>
          <p:cNvSpPr txBox="1"/>
          <p:nvPr/>
        </p:nvSpPr>
        <p:spPr>
          <a:xfrm>
            <a:off x="251520" y="3377271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x(t)=A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0,3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1,3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C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2,3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D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3,3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E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4,3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F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5,3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G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6,3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H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7,3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I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8,3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0554582-06CD-4A6C-8C31-0C74C439EF50}"/>
              </a:ext>
            </a:extLst>
          </p:cNvPr>
          <p:cNvSpPr txBox="1"/>
          <p:nvPr/>
        </p:nvSpPr>
        <p:spPr>
          <a:xfrm>
            <a:off x="247991" y="3735023"/>
            <a:ext cx="859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y(t)=A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0,3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1,3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C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2,3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D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3,3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E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4,3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F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5,3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G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6,3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H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7,3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I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8,3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6E63D2D1-CC4A-4A51-8DE1-8EAB573E7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4992396"/>
            <a:ext cx="806209" cy="875139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9A4EDCAF-1188-473F-B693-FEFB6402C290}"/>
              </a:ext>
            </a:extLst>
          </p:cNvPr>
          <p:cNvSpPr txBox="1"/>
          <p:nvPr/>
        </p:nvSpPr>
        <p:spPr>
          <a:xfrm flipH="1">
            <a:off x="6854638" y="4723509"/>
            <a:ext cx="1881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2. Aufl. S. 416</a:t>
            </a:r>
          </a:p>
          <a:p>
            <a:pPr algn="l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1. 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Aufl.S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. 379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9A51147-8747-4C06-832D-2C8FD3CDBD72}"/>
              </a:ext>
            </a:extLst>
          </p:cNvPr>
          <p:cNvSpPr txBox="1"/>
          <p:nvPr/>
        </p:nvSpPr>
        <p:spPr>
          <a:xfrm>
            <a:off x="421928" y="1442674"/>
            <a:ext cx="84249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In jedem Intervall der Breite 1 bilden 4 Hügel </a:t>
            </a:r>
            <a:r>
              <a:rPr lang="de-DE" sz="2400" dirty="0">
                <a:solidFill>
                  <a:schemeClr val="accent1"/>
                </a:solidFill>
              </a:rPr>
              <a:t>eine Basis</a:t>
            </a:r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de-DE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Freihand 1">
                <a:extLst>
                  <a:ext uri="{FF2B5EF4-FFF2-40B4-BE49-F238E27FC236}">
                    <a16:creationId xmlns:a16="http://schemas.microsoft.com/office/drawing/2014/main" id="{A82BD7EB-1BCD-C1E1-5041-E8A438066CC7}"/>
                  </a:ext>
                </a:extLst>
              </p14:cNvPr>
              <p14:cNvContentPartPr/>
              <p14:nvPr/>
            </p14:nvContentPartPr>
            <p14:xfrm>
              <a:off x="-1880951" y="4660102"/>
              <a:ext cx="360" cy="360"/>
            </p14:xfrm>
          </p:contentPart>
        </mc:Choice>
        <mc:Fallback xmlns="">
          <p:pic>
            <p:nvPicPr>
              <p:cNvPr id="2" name="Freihand 1">
                <a:extLst>
                  <a:ext uri="{FF2B5EF4-FFF2-40B4-BE49-F238E27FC236}">
                    <a16:creationId xmlns:a16="http://schemas.microsoft.com/office/drawing/2014/main" id="{A82BD7EB-1BCD-C1E1-5041-E8A438066CC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916951" y="4624462"/>
                <a:ext cx="72000" cy="720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Grafik 8">
            <a:extLst>
              <a:ext uri="{FF2B5EF4-FFF2-40B4-BE49-F238E27FC236}">
                <a16:creationId xmlns:a16="http://schemas.microsoft.com/office/drawing/2014/main" id="{3DE7EE44-022A-4C0E-D0D8-B0378B1B3B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253" y="4873998"/>
            <a:ext cx="5361418" cy="127462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8EBCF3B-885A-F91F-F13B-9A1061E2D798}"/>
              </a:ext>
            </a:extLst>
          </p:cNvPr>
          <p:cNvSpPr txBox="1"/>
          <p:nvPr/>
        </p:nvSpPr>
        <p:spPr>
          <a:xfrm>
            <a:off x="278091" y="4137611"/>
            <a:ext cx="8165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i p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   ist entweder ein echter B-Spline vom Grad p oder ein „didaktischer“  Polynom-Hügel 4. Grades oder ein Bernsteinpolynom von Grad p.</a:t>
            </a:r>
          </a:p>
        </p:txBody>
      </p:sp>
      <p:pic>
        <p:nvPicPr>
          <p:cNvPr id="14" name="Grafik 13">
            <a:hlinkClick r:id="rId10"/>
            <a:extLst>
              <a:ext uri="{FF2B5EF4-FFF2-40B4-BE49-F238E27FC236}">
                <a16:creationId xmlns:a16="http://schemas.microsoft.com/office/drawing/2014/main" id="{BF2CBE37-624E-4F15-433A-AA1290B023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248" y="1798623"/>
            <a:ext cx="1019175" cy="981075"/>
          </a:xfrm>
          <a:prstGeom prst="rect">
            <a:avLst/>
          </a:prstGeom>
        </p:spPr>
      </p:pic>
      <p:pic>
        <p:nvPicPr>
          <p:cNvPr id="15" name="Grafik 14">
            <a:hlinkClick r:id="rId12"/>
            <a:extLst>
              <a:ext uri="{FF2B5EF4-FFF2-40B4-BE49-F238E27FC236}">
                <a16:creationId xmlns:a16="http://schemas.microsoft.com/office/drawing/2014/main" id="{BAA9AC49-64F9-D450-0EE3-11DE4F7383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890" y="5398479"/>
            <a:ext cx="1019175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0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13</a:t>
            </a:fld>
            <a:endParaRPr lang="de-DE" sz="1400" dirty="0">
              <a:solidFill>
                <a:srgbClr val="800000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F76E455-C4C1-46C9-A0DE-F953C6243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589" y="2062020"/>
            <a:ext cx="1238267" cy="134413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C74C82F7-83FC-49F4-9776-A0273DCEF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88" y="2307339"/>
            <a:ext cx="2643987" cy="1725540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D5E5F551-8953-8271-28A1-4AB667B0ACC3}"/>
              </a:ext>
            </a:extLst>
          </p:cNvPr>
          <p:cNvSpPr txBox="1"/>
          <p:nvPr/>
        </p:nvSpPr>
        <p:spPr>
          <a:xfrm>
            <a:off x="2478054" y="1065168"/>
            <a:ext cx="63333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rgbClr val="1B7D1B"/>
                </a:solidFill>
                <a:latin typeface="Lucida Calligraphy" panose="03010101010101010101" pitchFamily="66" charset="0"/>
              </a:rPr>
              <a:t>In der 3. Auflage sind nun </a:t>
            </a:r>
          </a:p>
          <a:p>
            <a:pPr algn="l"/>
            <a:r>
              <a:rPr lang="de-DE" sz="2000" dirty="0">
                <a:solidFill>
                  <a:srgbClr val="1B7D1B"/>
                </a:solidFill>
                <a:latin typeface="Lucida Calligraphy" panose="03010101010101010101" pitchFamily="66" charset="0"/>
              </a:rPr>
              <a:t> Metamorphosen  von einer Kurve zu einer anderen. Hierzu folgt jetzt ein Beispiel: </a:t>
            </a:r>
            <a:endParaRPr lang="de-DE" sz="1400" dirty="0">
              <a:solidFill>
                <a:srgbClr val="1B7D1B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26" name="Titel 7">
            <a:extLst>
              <a:ext uri="{FF2B5EF4-FFF2-40B4-BE49-F238E27FC236}">
                <a16:creationId xmlns:a16="http://schemas.microsoft.com/office/drawing/2014/main" id="{CE971B04-BEF6-49B9-D08E-A48E40FDC567}"/>
              </a:ext>
            </a:extLst>
          </p:cNvPr>
          <p:cNvSpPr txBox="1">
            <a:spLocks/>
          </p:cNvSpPr>
          <p:nvPr/>
        </p:nvSpPr>
        <p:spPr>
          <a:xfrm>
            <a:off x="2581270" y="122193"/>
            <a:ext cx="4439002" cy="923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9841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200" dirty="0">
                <a:ln>
                  <a:solidFill>
                    <a:schemeClr val="accent3"/>
                  </a:solidFill>
                </a:ln>
              </a:rPr>
              <a:t>Exakte Geometrie mit </a:t>
            </a:r>
          </a:p>
          <a:p>
            <a:pPr algn="l"/>
            <a:r>
              <a:rPr lang="de-DE" sz="3200" dirty="0">
                <a:ln>
                  <a:solidFill>
                    <a:schemeClr val="accent3"/>
                  </a:solidFill>
                </a:ln>
              </a:rPr>
              <a:t>NURBS ist möglich.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76E0A63-DEAB-3037-439A-7A679C3B3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67" y="219748"/>
            <a:ext cx="1926559" cy="1894959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75F62EBE-06EC-4DC9-7C6A-CCCD95C0C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2054" y="248035"/>
            <a:ext cx="806209" cy="87513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BAA3B56-AAAA-614B-9945-FD63F8F213A3}"/>
              </a:ext>
            </a:extLst>
          </p:cNvPr>
          <p:cNvSpPr txBox="1"/>
          <p:nvPr/>
        </p:nvSpPr>
        <p:spPr>
          <a:xfrm>
            <a:off x="6775188" y="1048123"/>
            <a:ext cx="2439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S.420f 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(1.Aufl. S. 380f )</a:t>
            </a:r>
            <a:endParaRPr lang="de-D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5FEDBD5-AEE8-58FB-B4AA-533F5A71BF92}"/>
              </a:ext>
            </a:extLst>
          </p:cNvPr>
          <p:cNvSpPr txBox="1"/>
          <p:nvPr/>
        </p:nvSpPr>
        <p:spPr>
          <a:xfrm>
            <a:off x="3065563" y="1934302"/>
            <a:ext cx="43336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Die </a:t>
            </a:r>
            <a:r>
              <a:rPr lang="de-DE" sz="3200" dirty="0">
                <a:solidFill>
                  <a:srgbClr val="FF0000"/>
                </a:solidFill>
              </a:rPr>
              <a:t>Trisektrix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 hat die implizite Gleichung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E954803-38BC-1210-2218-18BF6DE64F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0444" y="2455880"/>
            <a:ext cx="2868565" cy="340196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B34AF7AE-A478-C030-7FAB-6FA8EF8C4B0D}"/>
              </a:ext>
            </a:extLst>
          </p:cNvPr>
          <p:cNvSpPr txBox="1"/>
          <p:nvPr/>
        </p:nvSpPr>
        <p:spPr>
          <a:xfrm>
            <a:off x="3127093" y="2762804"/>
            <a:ext cx="4333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Durch den Schnitt mit einer Geraden durch den singulären Punkt findet man ggf. eine  rationale </a:t>
            </a:r>
            <a:r>
              <a:rPr lang="de-DE" b="1" dirty="0" err="1">
                <a:solidFill>
                  <a:schemeClr val="accent6">
                    <a:lumMod val="75000"/>
                  </a:schemeClr>
                </a:solidFill>
              </a:rPr>
              <a:t>Parametrisrrierung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(s. links), für die Trisektrix ist sie 3. Grades.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6710D63-EFBA-88D0-5248-F46B6ED04B02}"/>
              </a:ext>
            </a:extLst>
          </p:cNvPr>
          <p:cNvSpPr txBox="1"/>
          <p:nvPr/>
        </p:nvSpPr>
        <p:spPr>
          <a:xfrm>
            <a:off x="251520" y="4018589"/>
            <a:ext cx="82997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Um eine exakte Kurve C1 stetig und differenzierbar in eine exakte Kurve C2  zu</a:t>
            </a:r>
          </a:p>
          <a:p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verwandeln, kann man (oft) einen NURBS konstruieren, der dieses leistet.</a:t>
            </a:r>
          </a:p>
          <a:p>
            <a:r>
              <a:rPr lang="de-DE" sz="2000" dirty="0">
                <a:solidFill>
                  <a:srgbClr val="1B7D1B"/>
                </a:solidFill>
                <a:latin typeface="Lucida Calligraphy" panose="03010101010101010101" pitchFamily="66" charset="0"/>
              </a:rPr>
              <a:t>Dieses und das weitere Vorgehen ist für die Trisektrix </a:t>
            </a:r>
          </a:p>
          <a:p>
            <a:r>
              <a:rPr lang="de-DE" sz="2000" dirty="0">
                <a:solidFill>
                  <a:srgbClr val="1B7D1B"/>
                </a:solidFill>
                <a:latin typeface="Lucida Calligraphy" panose="03010101010101010101" pitchFamily="66" charset="0"/>
              </a:rPr>
              <a:t>und den Kreis ganz ausführlich in dem Aufsatz vorgeführt, </a:t>
            </a:r>
          </a:p>
          <a:p>
            <a:r>
              <a:rPr lang="de-DE" sz="2000" dirty="0">
                <a:solidFill>
                  <a:srgbClr val="1B7D1B"/>
                </a:solidFill>
                <a:latin typeface="Lucida Calligraphy" panose="03010101010101010101" pitchFamily="66" charset="0"/>
              </a:rPr>
              <a:t>den Sie unmittelbar nach der Präsentation verlinkt finden.</a:t>
            </a:r>
          </a:p>
          <a:p>
            <a:endParaRPr lang="de-DE" sz="2000" dirty="0">
              <a:solidFill>
                <a:srgbClr val="1B7D1B"/>
              </a:solidFill>
              <a:latin typeface="Lucida Calligraphy" panose="03010101010101010101" pitchFamily="66" charset="0"/>
            </a:endParaRPr>
          </a:p>
          <a:p>
            <a:r>
              <a:rPr lang="de-DE" sz="2000" dirty="0">
                <a:solidFill>
                  <a:srgbClr val="1B7D1B"/>
                </a:solidFill>
                <a:latin typeface="Lucida Calligraphy" panose="03010101010101010101" pitchFamily="66" charset="0"/>
              </a:rPr>
              <a:t>Die Herleitung für die Lemniskate von </a:t>
            </a:r>
            <a:r>
              <a:rPr lang="de-DE" sz="2000" dirty="0" err="1">
                <a:solidFill>
                  <a:srgbClr val="1B7D1B"/>
                </a:solidFill>
                <a:latin typeface="Lucida Calligraphy" panose="03010101010101010101" pitchFamily="66" charset="0"/>
              </a:rPr>
              <a:t>Gerono</a:t>
            </a:r>
            <a:r>
              <a:rPr lang="de-DE" sz="2000" dirty="0">
                <a:solidFill>
                  <a:srgbClr val="1B7D1B"/>
                </a:solidFill>
                <a:latin typeface="Lucida Calligraphy" panose="03010101010101010101" pitchFamily="66" charset="0"/>
              </a:rPr>
              <a:t> bekommen Sie hier von mir als Weihnachtsgeschenk, Versprochen!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1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0" grpId="0"/>
      <p:bldP spid="16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A46C7-256E-2E74-CD2B-1CAE11191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18B205BF-131B-E0C4-9B52-27972B8F1E64}"/>
              </a:ext>
            </a:extLst>
          </p:cNvPr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410DE0C4-FFEB-5BBB-BF3B-607F90CA6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14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1F92F54D-8C46-94E6-09B6-964B45A35C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1693" y="259486"/>
            <a:ext cx="3919391" cy="1421750"/>
          </a:xfrm>
        </p:spPr>
        <p:txBody>
          <a:bodyPr>
            <a:noAutofit/>
          </a:bodyPr>
          <a:lstStyle/>
          <a:p>
            <a:r>
              <a:rPr lang="de-DE" sz="2800" dirty="0">
                <a:ln>
                  <a:solidFill>
                    <a:schemeClr val="accent3"/>
                  </a:solidFill>
                </a:ln>
              </a:rPr>
              <a:t>Vier Punkte bilden jeweils das „Gerüst“ A,B,C,D,</a:t>
            </a:r>
            <a:br>
              <a:rPr lang="de-DE" sz="2800" dirty="0">
                <a:ln>
                  <a:solidFill>
                    <a:schemeClr val="accent3"/>
                  </a:solidFill>
                </a:ln>
              </a:rPr>
            </a:br>
            <a:r>
              <a:rPr lang="de-DE" sz="2800" dirty="0">
                <a:ln>
                  <a:solidFill>
                    <a:schemeClr val="accent3"/>
                  </a:solidFill>
                </a:ln>
              </a:rPr>
              <a:t>das den NURBS definiert,</a:t>
            </a:r>
            <a:br>
              <a:rPr lang="de-DE" sz="2800" dirty="0">
                <a:ln>
                  <a:solidFill>
                    <a:schemeClr val="accent3"/>
                  </a:solidFill>
                </a:ln>
              </a:rPr>
            </a:br>
            <a:r>
              <a:rPr lang="de-DE" sz="2000" dirty="0">
                <a:ln>
                  <a:solidFill>
                    <a:schemeClr val="accent3"/>
                  </a:solidFill>
                </a:ln>
              </a:rPr>
              <a:t>der hier negativ durchlaufen wird, vom Nordpol A zum Ostpol D.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4894EE2-6084-9C9C-E316-A5EBA8491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2728960"/>
            <a:ext cx="3384376" cy="361663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326613D-0295-C022-B41C-CA7CE13F5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092" y="435604"/>
            <a:ext cx="2280969" cy="164364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51DB60B-8F44-87E4-EB9D-539C6D558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74" y="271071"/>
            <a:ext cx="2430456" cy="249209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01E05DA-C2CE-3852-3C06-BE995ED5DC4E}"/>
              </a:ext>
            </a:extLst>
          </p:cNvPr>
          <p:cNvSpPr txBox="1"/>
          <p:nvPr/>
        </p:nvSpPr>
        <p:spPr>
          <a:xfrm>
            <a:off x="3059832" y="6160932"/>
            <a:ext cx="2200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echte-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Trisktrix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Bz.ggb</a:t>
            </a:r>
            <a:endParaRPr lang="de-DE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" name="Grafik 11">
            <a:hlinkClick r:id="rId5"/>
            <a:extLst>
              <a:ext uri="{FF2B5EF4-FFF2-40B4-BE49-F238E27FC236}">
                <a16:creationId xmlns:a16="http://schemas.microsoft.com/office/drawing/2014/main" id="{5CF97366-9D9F-4280-4BDB-F59B85AEA6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090" y="5295225"/>
            <a:ext cx="1019175" cy="98107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3DDADCB-3A58-5D64-4491-E8E4DE916F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0822" y="2824964"/>
            <a:ext cx="3161409" cy="331397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F7FF3CF-10F9-2AD4-5047-20599573C317}"/>
              </a:ext>
            </a:extLst>
          </p:cNvPr>
          <p:cNvSpPr txBox="1"/>
          <p:nvPr/>
        </p:nvSpPr>
        <p:spPr>
          <a:xfrm>
            <a:off x="2389336" y="2190351"/>
            <a:ext cx="49689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dirty="0">
                <a:ln>
                  <a:solidFill>
                    <a:schemeClr val="accent3"/>
                  </a:solidFill>
                </a:ln>
                <a:solidFill>
                  <a:srgbClr val="984100"/>
                </a:solidFill>
                <a:latin typeface="+mj-lt"/>
                <a:ea typeface="+mj-ea"/>
                <a:cs typeface="+mj-cs"/>
              </a:rPr>
              <a:t>Die Trisektix dagegen startet am Ostpol.</a:t>
            </a:r>
          </a:p>
          <a:p>
            <a:pPr algn="l"/>
            <a:r>
              <a:rPr lang="de-DE" sz="2000" dirty="0">
                <a:ln>
                  <a:solidFill>
                    <a:schemeClr val="accent3"/>
                  </a:solidFill>
                </a:ln>
                <a:solidFill>
                  <a:srgbClr val="984100"/>
                </a:solidFill>
                <a:latin typeface="+mj-lt"/>
                <a:ea typeface="+mj-ea"/>
                <a:cs typeface="+mj-cs"/>
              </a:rPr>
              <a:t>Das zwingt sie zu der deutlichen Umwendung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424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163C3-7509-4EFC-329B-927381337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6266D406-AA9A-BCEE-C21A-A8BE21590192}"/>
              </a:ext>
            </a:extLst>
          </p:cNvPr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E6D1050A-ECDB-7BCB-7D4B-43C6EDE8F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15</a:t>
            </a:fld>
            <a:endParaRPr lang="de-DE" sz="1400" dirty="0">
              <a:solidFill>
                <a:srgbClr val="800000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EF6BA76-ABA8-7479-F0CA-FC55441E3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7586"/>
            <a:ext cx="9144000" cy="562114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BC0D669-A50B-F3D7-C83F-A53B89F92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188640"/>
            <a:ext cx="2537426" cy="164055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AE05840-A2C8-7D85-1C7F-4F270A60713E}"/>
              </a:ext>
            </a:extLst>
          </p:cNvPr>
          <p:cNvSpPr txBox="1"/>
          <p:nvPr/>
        </p:nvSpPr>
        <p:spPr>
          <a:xfrm>
            <a:off x="5580112" y="188640"/>
            <a:ext cx="2388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>
                <a:solidFill>
                  <a:schemeClr val="accent1"/>
                </a:solidFill>
              </a:rPr>
              <a:t>Lemniskate von Gerona</a:t>
            </a:r>
          </a:p>
          <a:p>
            <a:pPr algn="l"/>
            <a:r>
              <a:rPr lang="de-DE" dirty="0">
                <a:solidFill>
                  <a:schemeClr val="accent1"/>
                </a:solidFill>
              </a:rPr>
              <a:t>mit ihrem Gerüst</a:t>
            </a:r>
          </a:p>
        </p:txBody>
      </p:sp>
      <p:pic>
        <p:nvPicPr>
          <p:cNvPr id="2" name="Grafik 1">
            <a:hlinkClick r:id="rId4"/>
            <a:extLst>
              <a:ext uri="{FF2B5EF4-FFF2-40B4-BE49-F238E27FC236}">
                <a16:creationId xmlns:a16="http://schemas.microsoft.com/office/drawing/2014/main" id="{AFEAA9FE-79EE-2F7B-B81B-5374403A39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373216"/>
            <a:ext cx="1019175" cy="981075"/>
          </a:xfrm>
          <a:prstGeom prst="rect">
            <a:avLst/>
          </a:prstGeom>
        </p:spPr>
      </p:pic>
      <p:pic>
        <p:nvPicPr>
          <p:cNvPr id="3" name="Grafik 2">
            <a:hlinkClick r:id="rId6"/>
            <a:extLst>
              <a:ext uri="{FF2B5EF4-FFF2-40B4-BE49-F238E27FC236}">
                <a16:creationId xmlns:a16="http://schemas.microsoft.com/office/drawing/2014/main" id="{FCCE041D-1123-74CB-0586-70BA22279E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836" y="244285"/>
            <a:ext cx="1019175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18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C35D35-BC92-6395-2CBE-B03656A0E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651304" cy="1143000"/>
          </a:xfrm>
        </p:spPr>
        <p:txBody>
          <a:bodyPr>
            <a:normAutofit fontScale="90000"/>
          </a:bodyPr>
          <a:lstStyle/>
          <a:p>
            <a:r>
              <a:rPr lang="de-DE" dirty="0">
                <a:solidFill>
                  <a:srgbClr val="FF0000"/>
                </a:solidFill>
              </a:rPr>
              <a:t>Hein Mück </a:t>
            </a:r>
            <a:r>
              <a:rPr lang="de-DE" dirty="0" err="1">
                <a:solidFill>
                  <a:srgbClr val="FF0000"/>
                </a:solidFill>
              </a:rPr>
              <a:t>un</a:t>
            </a:r>
            <a:r>
              <a:rPr lang="de-DE" dirty="0">
                <a:solidFill>
                  <a:srgbClr val="FF0000"/>
                </a:solidFill>
              </a:rPr>
              <a:t> sin Fru</a:t>
            </a:r>
            <a:br>
              <a:rPr lang="de-DE" dirty="0">
                <a:solidFill>
                  <a:srgbClr val="FF0000"/>
                </a:solidFill>
              </a:rPr>
            </a:br>
            <a:r>
              <a:rPr lang="de-DE" sz="3600" dirty="0">
                <a:solidFill>
                  <a:srgbClr val="FF0000"/>
                </a:solidFill>
              </a:rPr>
              <a:t>habe ich für die MNU Bremerhaven erfunden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B29C858E-9512-0A11-3EB8-A04F7675C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16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6980506-7D3C-ECDA-3FC8-23BCD262F2B1}"/>
              </a:ext>
            </a:extLst>
          </p:cNvPr>
          <p:cNvSpPr txBox="1"/>
          <p:nvPr/>
        </p:nvSpPr>
        <p:spPr>
          <a:xfrm>
            <a:off x="539552" y="1268760"/>
            <a:ext cx="792088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rgbClr val="00B050"/>
                </a:solidFill>
                <a:latin typeface="Lucida Calligraphy" panose="03010101010101010101" pitchFamily="66" charset="0"/>
              </a:rPr>
              <a:t>Hier möchte ich für die </a:t>
            </a:r>
            <a:r>
              <a:rPr lang="de-DE" sz="3200" dirty="0" err="1">
                <a:solidFill>
                  <a:srgbClr val="00B050"/>
                </a:solidFill>
                <a:latin typeface="Lucida Calligraphy" panose="03010101010101010101" pitchFamily="66" charset="0"/>
              </a:rPr>
              <a:t>Gerono‘sche</a:t>
            </a:r>
            <a:r>
              <a:rPr lang="de-DE" sz="3200" dirty="0">
                <a:solidFill>
                  <a:srgbClr val="00B050"/>
                </a:solidFill>
                <a:latin typeface="Lucida Calligraphy" panose="03010101010101010101" pitchFamily="66" charset="0"/>
              </a:rPr>
              <a:t> Lemniskate die ganze Herleitung durchführen. </a:t>
            </a:r>
          </a:p>
          <a:p>
            <a:pPr algn="l"/>
            <a:r>
              <a:rPr lang="de-DE" sz="3200" dirty="0">
                <a:solidFill>
                  <a:srgbClr val="00B050"/>
                </a:solidFill>
                <a:latin typeface="Lucida Calligraphy" panose="03010101010101010101" pitchFamily="66" charset="0"/>
              </a:rPr>
              <a:t>Damit es nun aber nicht noch  länger dauert, bis hier die Inhalte vom Vortrag stehen, nehme ich mir das für die nächsten grauen, kalten Novembertage vor.</a:t>
            </a:r>
          </a:p>
          <a:p>
            <a:pPr algn="l"/>
            <a:r>
              <a:rPr lang="de-DE" sz="3200" dirty="0">
                <a:solidFill>
                  <a:srgbClr val="00B050"/>
                </a:solidFill>
                <a:latin typeface="Lucida Calligraphy" panose="03010101010101010101" pitchFamily="66" charset="0"/>
              </a:rPr>
              <a:t>Bitte haben Sie etwas Geduld!</a:t>
            </a:r>
          </a:p>
          <a:p>
            <a:pPr algn="l"/>
            <a:r>
              <a:rPr lang="de-DE" sz="3200" dirty="0">
                <a:solidFill>
                  <a:srgbClr val="00B050"/>
                </a:solidFill>
                <a:latin typeface="Lucida Calligraphy" panose="03010101010101010101" pitchFamily="66" charset="0"/>
              </a:rPr>
              <a:t>Es wird ein </a:t>
            </a:r>
            <a:r>
              <a:rPr lang="de-DE" sz="3200" dirty="0" err="1">
                <a:solidFill>
                  <a:srgbClr val="00B050"/>
                </a:solidFill>
                <a:latin typeface="Lucida Calligraphy" panose="03010101010101010101" pitchFamily="66" charset="0"/>
              </a:rPr>
              <a:t>Weihnachtsgeschgenk</a:t>
            </a:r>
            <a:r>
              <a:rPr lang="de-DE" sz="3200" dirty="0">
                <a:solidFill>
                  <a:srgbClr val="00B050"/>
                </a:solidFill>
                <a:latin typeface="Lucida Calligraphy" panose="03010101010101010101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9579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</a:t>
            </a:r>
            <a:r>
              <a:rPr lang="de-DE" sz="1400" dirty="0">
                <a:solidFill>
                  <a:srgbClr val="0070C0"/>
                </a:solidFill>
              </a:rPr>
              <a:t>http://www.mathematik-sehen-und-verstehen.de  </a:t>
            </a:r>
            <a:r>
              <a:rPr lang="de-DE" sz="1400" dirty="0">
                <a:solidFill>
                  <a:srgbClr val="800000"/>
                </a:solidFill>
              </a:rPr>
              <a:t>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17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587" y="172311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Lesen Sie ausführlicher in den Büchern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Grafik 5">
            <a:extLst>
              <a:ext uri="{FF2B5EF4-FFF2-40B4-BE49-F238E27FC236}">
                <a16:creationId xmlns:a16="http://schemas.microsoft.com/office/drawing/2014/main" id="{A4457A52-CCF4-4CAE-808D-F367ACB60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737697"/>
            <a:ext cx="4905696" cy="274200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1FA74DB-E99C-40BC-ABA2-813B1D0E5C06}"/>
              </a:ext>
            </a:extLst>
          </p:cNvPr>
          <p:cNvSpPr txBox="1"/>
          <p:nvPr/>
        </p:nvSpPr>
        <p:spPr>
          <a:xfrm>
            <a:off x="1187624" y="3560875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Numerik, </a:t>
            </a:r>
          </a:p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9.2.4, S 248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E33F5FB-672F-42A1-B3E6-808696FA293E}"/>
              </a:ext>
            </a:extLst>
          </p:cNvPr>
          <p:cNvSpPr txBox="1"/>
          <p:nvPr/>
        </p:nvSpPr>
        <p:spPr>
          <a:xfrm>
            <a:off x="3707904" y="3507439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 err="1">
                <a:solidFill>
                  <a:schemeClr val="accent6">
                    <a:lumMod val="75000"/>
                  </a:schemeClr>
                </a:solidFill>
              </a:rPr>
              <a:t>Splines+NURBS</a:t>
            </a:r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in 5.3 bis 5.4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451F62A-975E-4866-AE94-158DEAA73042}"/>
              </a:ext>
            </a:extLst>
          </p:cNvPr>
          <p:cNvSpPr txBox="1"/>
          <p:nvPr/>
        </p:nvSpPr>
        <p:spPr>
          <a:xfrm>
            <a:off x="530152" y="5284113"/>
            <a:ext cx="84193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0070C0"/>
                </a:solidFill>
                <a:latin typeface="Lucida Calligraphy" panose="03010101010101010101" pitchFamily="66" charset="0"/>
              </a:rPr>
              <a:t>Die Präsentation und alle gezeigten GeoGebra-Dateien finden Sie im Bereich </a:t>
            </a:r>
            <a:r>
              <a:rPr lang="de-DE" sz="2000" dirty="0">
                <a:solidFill>
                  <a:srgbClr val="0070C0"/>
                </a:solidFill>
                <a:latin typeface="Lucida Calligraphy" panose="03010101010101010101" pitchFamily="66" charset="0"/>
                <a:hlinkClick r:id="rId5"/>
              </a:rPr>
              <a:t>Vorträge</a:t>
            </a:r>
            <a:r>
              <a:rPr lang="de-DE" sz="2000" dirty="0">
                <a:solidFill>
                  <a:srgbClr val="0070C0"/>
                </a:solidFill>
                <a:latin typeface="Lucida Calligraphy" panose="03010101010101010101" pitchFamily="66" charset="0"/>
              </a:rPr>
              <a:t> </a:t>
            </a:r>
          </a:p>
          <a:p>
            <a:pPr algn="ctr"/>
            <a:r>
              <a:rPr lang="de-DE" sz="2000" dirty="0">
                <a:solidFill>
                  <a:srgbClr val="0070C0"/>
                </a:solidFill>
                <a:latin typeface="Lucida Calligraphy" panose="03010101010101010101" pitchFamily="66" charset="0"/>
              </a:rPr>
              <a:t>auf der Site, die hier blaues Layout hat.</a:t>
            </a:r>
          </a:p>
          <a:p>
            <a:pPr algn="ctr"/>
            <a:endParaRPr lang="de-DE" sz="2000" dirty="0">
              <a:solidFill>
                <a:srgbClr val="0070C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7814760-B77B-7475-8BDC-878D3636AE38}"/>
              </a:ext>
            </a:extLst>
          </p:cNvPr>
          <p:cNvSpPr txBox="1"/>
          <p:nvPr/>
        </p:nvSpPr>
        <p:spPr>
          <a:xfrm>
            <a:off x="4427984" y="2460364"/>
            <a:ext cx="112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2. Auflage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5A6B413-96CD-E60E-5575-B82636340D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5287" y="737697"/>
            <a:ext cx="2522717" cy="273840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E7002CA-A801-52FE-4D7B-9F95466CBF17}"/>
              </a:ext>
            </a:extLst>
          </p:cNvPr>
          <p:cNvSpPr txBox="1"/>
          <p:nvPr/>
        </p:nvSpPr>
        <p:spPr>
          <a:xfrm>
            <a:off x="6012160" y="1789507"/>
            <a:ext cx="1853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Dörte Haftendorn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B4C606E-FD1C-3AEC-E9F0-E5D0E3B83C8F}"/>
              </a:ext>
            </a:extLst>
          </p:cNvPr>
          <p:cNvSpPr txBox="1"/>
          <p:nvPr/>
        </p:nvSpPr>
        <p:spPr>
          <a:xfrm>
            <a:off x="6084168" y="3498261"/>
            <a:ext cx="18871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Reichhaltiger </a:t>
            </a:r>
          </a:p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Kurvenvorrat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AD83B4E-FC0E-7847-1281-3D1BFB6603A6}"/>
              </a:ext>
            </a:extLst>
          </p:cNvPr>
          <p:cNvSpPr txBox="1"/>
          <p:nvPr/>
        </p:nvSpPr>
        <p:spPr>
          <a:xfrm>
            <a:off x="2411760" y="4329258"/>
            <a:ext cx="479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Alle diese Bücher bei Springer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nature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, Heidelberg</a:t>
            </a:r>
          </a:p>
        </p:txBody>
      </p:sp>
    </p:spTree>
    <p:extLst>
      <p:ext uri="{BB962C8B-B14F-4D97-AF65-F5344CB8AC3E}">
        <p14:creationId xmlns:p14="http://schemas.microsoft.com/office/powerpoint/2010/main" val="4205287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21B8D85-DB11-1D65-5A14-494A83EF6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670" y="332656"/>
            <a:ext cx="4696480" cy="550621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12" name="Titel 7">
            <a:extLst>
              <a:ext uri="{FF2B5EF4-FFF2-40B4-BE49-F238E27FC236}">
                <a16:creationId xmlns:a16="http://schemas.microsoft.com/office/drawing/2014/main" id="{F9151697-99C9-4FE7-B5AF-1D8A2F9DA346}"/>
              </a:ext>
            </a:extLst>
          </p:cNvPr>
          <p:cNvSpPr txBox="1">
            <a:spLocks/>
          </p:cNvSpPr>
          <p:nvPr/>
        </p:nvSpPr>
        <p:spPr>
          <a:xfrm>
            <a:off x="404309" y="1706048"/>
            <a:ext cx="3850564" cy="1163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9841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n>
                  <a:solidFill>
                    <a:schemeClr val="accent3"/>
                  </a:solidFill>
                </a:ln>
              </a:rPr>
              <a:t>NURBS </a:t>
            </a:r>
          </a:p>
          <a:p>
            <a:r>
              <a:rPr lang="de-DE" sz="4000" dirty="0">
                <a:ln>
                  <a:solidFill>
                    <a:schemeClr val="accent3"/>
                  </a:solidFill>
                </a:ln>
              </a:rPr>
              <a:t>Animationsfilme</a:t>
            </a:r>
          </a:p>
          <a:p>
            <a:r>
              <a:rPr lang="de-DE" sz="4000" dirty="0">
                <a:ln>
                  <a:solidFill>
                    <a:schemeClr val="accent3"/>
                  </a:solidFill>
                </a:ln>
              </a:rPr>
              <a:t>verstehen</a:t>
            </a:r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FD483FF8-C97C-44BB-8B27-07F91C07F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512" y="206579"/>
            <a:ext cx="5400600" cy="1163208"/>
          </a:xfrm>
        </p:spPr>
        <p:txBody>
          <a:bodyPr>
            <a:normAutofit/>
          </a:bodyPr>
          <a:lstStyle/>
          <a:p>
            <a:r>
              <a:rPr lang="de-DE" sz="2000" dirty="0"/>
              <a:t> </a:t>
            </a:r>
            <a:r>
              <a:rPr lang="de-DE" sz="3300" dirty="0"/>
              <a:t>11. 11. um 11 Uhr anno 2025 MNU Bremerhaven</a:t>
            </a:r>
            <a:endParaRPr lang="de-DE" dirty="0"/>
          </a:p>
        </p:txBody>
      </p:sp>
      <p:sp>
        <p:nvSpPr>
          <p:cNvPr id="19" name="Titel 2">
            <a:extLst>
              <a:ext uri="{FF2B5EF4-FFF2-40B4-BE49-F238E27FC236}">
                <a16:creationId xmlns:a16="http://schemas.microsoft.com/office/drawing/2014/main" id="{59D5697D-F541-4277-9141-868A97E7C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512" y="3244344"/>
            <a:ext cx="4768894" cy="2349187"/>
          </a:xfrm>
        </p:spPr>
        <p:txBody>
          <a:bodyPr>
            <a:normAutofit/>
          </a:bodyPr>
          <a:lstStyle/>
          <a:p>
            <a:r>
              <a:rPr lang="de-DE" dirty="0"/>
              <a:t>Vielen Dank</a:t>
            </a:r>
            <a:br>
              <a:rPr lang="de-DE" dirty="0"/>
            </a:br>
            <a:r>
              <a:rPr lang="de-DE" dirty="0"/>
              <a:t>für Ihre Aufmerksamkeit</a:t>
            </a: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9FB0DF98-B79F-4842-ADA6-2959432CF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</a:t>
            </a:r>
            <a:r>
              <a:rPr lang="de-DE" sz="1400" dirty="0">
                <a:solidFill>
                  <a:srgbClr val="0070C0"/>
                </a:solidFill>
              </a:rPr>
              <a:t>http://www.mathematik-sehen-und-verstehen.de  </a:t>
            </a:r>
            <a:r>
              <a:rPr lang="de-DE" sz="1400" dirty="0">
                <a:solidFill>
                  <a:srgbClr val="800000"/>
                </a:solidFill>
              </a:rPr>
              <a:t>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18</a:t>
            </a:fld>
            <a:endParaRPr lang="de-DE" sz="1400" dirty="0">
              <a:solidFill>
                <a:srgbClr val="800000"/>
              </a:solidFill>
            </a:endParaRPr>
          </a:p>
        </p:txBody>
      </p:sp>
      <p:pic>
        <p:nvPicPr>
          <p:cNvPr id="2" name="Grafik 1">
            <a:hlinkClick r:id="rId3"/>
            <a:extLst>
              <a:ext uri="{FF2B5EF4-FFF2-40B4-BE49-F238E27FC236}">
                <a16:creationId xmlns:a16="http://schemas.microsoft.com/office/drawing/2014/main" id="{96662076-A735-6855-1B72-0AF8B3A02A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348336"/>
            <a:ext cx="1019175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3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uiExpand="1" build="p" animBg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haltsplatzhalter 8">
            <a:extLst>
              <a:ext uri="{FF2B5EF4-FFF2-40B4-BE49-F238E27FC236}">
                <a16:creationId xmlns:a16="http://schemas.microsoft.com/office/drawing/2014/main" id="{D1D89F72-B290-446F-B44A-75B601BF7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637095"/>
            <a:ext cx="4627127" cy="262690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89756" y="6377759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2</a:t>
            </a:fld>
            <a:endParaRPr lang="de-DE" sz="1400" dirty="0">
              <a:solidFill>
                <a:srgbClr val="8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itel 7">
            <a:extLst>
              <a:ext uri="{FF2B5EF4-FFF2-40B4-BE49-F238E27FC236}">
                <a16:creationId xmlns:a16="http://schemas.microsoft.com/office/drawing/2014/main" id="{F9151697-99C9-4FE7-B5AF-1D8A2F9DA346}"/>
              </a:ext>
            </a:extLst>
          </p:cNvPr>
          <p:cNvSpPr txBox="1">
            <a:spLocks/>
          </p:cNvSpPr>
          <p:nvPr/>
        </p:nvSpPr>
        <p:spPr>
          <a:xfrm>
            <a:off x="525855" y="120618"/>
            <a:ext cx="7772400" cy="1163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9841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n>
                  <a:solidFill>
                    <a:schemeClr val="accent3"/>
                  </a:solidFill>
                </a:ln>
              </a:rPr>
              <a:t>NURBS </a:t>
            </a:r>
          </a:p>
          <a:p>
            <a:r>
              <a:rPr lang="de-DE" sz="4000" dirty="0">
                <a:ln>
                  <a:solidFill>
                    <a:schemeClr val="accent3"/>
                  </a:solidFill>
                </a:ln>
              </a:rPr>
              <a:t>Grundlage für Animationsfilme</a:t>
            </a:r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FD483FF8-C97C-44BB-8B27-07F91C07F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855" y="1221949"/>
            <a:ext cx="7812360" cy="432048"/>
          </a:xfrm>
        </p:spPr>
        <p:txBody>
          <a:bodyPr>
            <a:normAutofit fontScale="77500" lnSpcReduction="20000"/>
          </a:bodyPr>
          <a:lstStyle/>
          <a:p>
            <a:r>
              <a:rPr lang="de-DE" sz="2000" dirty="0"/>
              <a:t> </a:t>
            </a:r>
            <a:r>
              <a:rPr lang="de-DE" sz="3300" dirty="0"/>
              <a:t>11. 11.2025  MNU Bremerhaven</a:t>
            </a:r>
            <a:endParaRPr lang="de-DE" sz="2000" dirty="0"/>
          </a:p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C36DAD9-CE58-42BE-AFB5-830A501285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56701"/>
            <a:ext cx="3624188" cy="213125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CD76F27-7D12-41BD-9E67-3BC3DEB58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5" y="4156246"/>
            <a:ext cx="3618913" cy="2169941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514EC20A-94C4-4AEB-9A94-74FBD47C6752}"/>
              </a:ext>
            </a:extLst>
          </p:cNvPr>
          <p:cNvSpPr txBox="1"/>
          <p:nvPr/>
        </p:nvSpPr>
        <p:spPr>
          <a:xfrm>
            <a:off x="3923928" y="4151055"/>
            <a:ext cx="49685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imm Steuerpunkte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U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nd ein Basissystem (z.B. Polynome),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ichtige Linearkombination.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ald ist „</a:t>
            </a:r>
            <a:r>
              <a:rPr lang="de-DE" sz="2000" b="1" dirty="0">
                <a:solidFill>
                  <a:schemeClr val="accent6">
                    <a:lumMod val="75000"/>
                  </a:schemeClr>
                </a:solidFill>
              </a:rPr>
              <a:t>Hein Mück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“ fertig.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o macht „Hein“  jede geometrische Bewegung brav mit, z.B. eine Spiegelung.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843AC64-7EBC-4CCD-BDCB-307E3E0869E5}"/>
              </a:ext>
            </a:extLst>
          </p:cNvPr>
          <p:cNvSpPr txBox="1"/>
          <p:nvPr/>
        </p:nvSpPr>
        <p:spPr>
          <a:xfrm>
            <a:off x="3515505" y="4144589"/>
            <a:ext cx="4320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N</a:t>
            </a:r>
          </a:p>
          <a:p>
            <a:pPr algn="l"/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U</a:t>
            </a:r>
          </a:p>
          <a:p>
            <a:pPr algn="l"/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R</a:t>
            </a:r>
          </a:p>
          <a:p>
            <a:pPr algn="l"/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B</a:t>
            </a:r>
          </a:p>
          <a:p>
            <a:pPr algn="l"/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endParaRPr lang="de-DE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954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98B5F4F-E87A-7B89-5F44-D64FE8A9239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8521"/>
            <a:ext cx="6789485" cy="374756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3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904" y="260648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Bézier-Spline, eine geometrische Erzeugung</a:t>
            </a:r>
          </a:p>
        </p:txBody>
      </p:sp>
      <p:pic>
        <p:nvPicPr>
          <p:cNvPr id="6" name="Grafik 5">
            <a:hlinkClick r:id="rId3"/>
            <a:extLst>
              <a:ext uri="{FF2B5EF4-FFF2-40B4-BE49-F238E27FC236}">
                <a16:creationId xmlns:a16="http://schemas.microsoft.com/office/drawing/2014/main" id="{2A8001B0-516B-4B23-993E-FD4F059CD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836641"/>
            <a:ext cx="1019175" cy="9810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feld 12">
            <a:extLst>
              <a:ext uri="{FF2B5EF4-FFF2-40B4-BE49-F238E27FC236}">
                <a16:creationId xmlns:a16="http://schemas.microsoft.com/office/drawing/2014/main" id="{8A3164B0-010F-4879-9FEC-0E96B62739F5}"/>
              </a:ext>
            </a:extLst>
          </p:cNvPr>
          <p:cNvSpPr txBox="1"/>
          <p:nvPr/>
        </p:nvSpPr>
        <p:spPr>
          <a:xfrm>
            <a:off x="166401" y="4687079"/>
            <a:ext cx="6932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Ein vektorieller Beweis ergibt die Bernsteinpolynome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51FE953-E688-4470-BB55-E7834D2AE7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299735"/>
            <a:ext cx="9144000" cy="11420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F8A0B30-A460-4F5F-A1B5-84D692FA79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8693" y="1909123"/>
            <a:ext cx="1387713" cy="1506362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61ADE64A-19A1-406B-A7C4-DC7ACBDCBE7A}"/>
              </a:ext>
            </a:extLst>
          </p:cNvPr>
          <p:cNvSpPr txBox="1"/>
          <p:nvPr/>
        </p:nvSpPr>
        <p:spPr>
          <a:xfrm>
            <a:off x="7033115" y="3502295"/>
            <a:ext cx="1518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Kapitel 5.3.3 f</a:t>
            </a:r>
          </a:p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2. Auflage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C374BD9-E456-E033-022B-5B53C9E074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512" y="1144721"/>
            <a:ext cx="5657710" cy="345554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95630D6-B286-2B52-61B4-34B76C9D57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3728" y="2918093"/>
            <a:ext cx="3129562" cy="182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4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1B03E-F48F-C9B0-1D9A-13FEF1409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E44CA020-B2C7-1ECE-97E0-58DE2B118394}"/>
              </a:ext>
            </a:extLst>
          </p:cNvPr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2F437778-7B8C-AE06-DFE6-B58EA79CC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8" y="6256166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4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3B21E497-F5F7-2B46-34D3-7EBD03925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94057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Bézier-Splines</a:t>
            </a:r>
          </a:p>
        </p:txBody>
      </p:sp>
      <p:pic>
        <p:nvPicPr>
          <p:cNvPr id="6" name="Grafik 5">
            <a:hlinkClick r:id="rId2"/>
            <a:extLst>
              <a:ext uri="{FF2B5EF4-FFF2-40B4-BE49-F238E27FC236}">
                <a16:creationId xmlns:a16="http://schemas.microsoft.com/office/drawing/2014/main" id="{0D428055-1089-D4E8-F954-7FAE06B31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600922"/>
            <a:ext cx="1019175" cy="98107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03EC75C-5164-CBD2-64B1-7B9797B50F23}"/>
              </a:ext>
            </a:extLst>
          </p:cNvPr>
          <p:cNvSpPr txBox="1"/>
          <p:nvPr/>
        </p:nvSpPr>
        <p:spPr>
          <a:xfrm>
            <a:off x="179512" y="669985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Die </a:t>
            </a:r>
            <a:r>
              <a:rPr lang="de-DE" sz="3200" b="1" dirty="0">
                <a:solidFill>
                  <a:schemeClr val="accent6">
                    <a:lumMod val="75000"/>
                  </a:schemeClr>
                </a:solidFill>
              </a:rPr>
              <a:t>Bernsteinpolynome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49BFFAE-9AD1-3AFC-2096-4F260C523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906" y="1554575"/>
            <a:ext cx="2626681" cy="294685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EF72D67-8053-6D55-BD54-06F522BC00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864" y="1554575"/>
            <a:ext cx="2952328" cy="175499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C2F3734-C78C-0216-7273-6B5F564BC2E4}"/>
              </a:ext>
            </a:extLst>
          </p:cNvPr>
          <p:cNvSpPr txBox="1"/>
          <p:nvPr/>
        </p:nvSpPr>
        <p:spPr>
          <a:xfrm>
            <a:off x="3148179" y="3476446"/>
            <a:ext cx="27199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Polynome 3. Grades</a:t>
            </a:r>
          </a:p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3 Nullstellen genau für x=0 und x=1</a:t>
            </a:r>
          </a:p>
          <a:p>
            <a:pPr algn="l"/>
            <a:endParaRPr lang="de-DE" sz="2400" dirty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Es sind sämtliche Möglichkeiten.</a:t>
            </a:r>
          </a:p>
          <a:p>
            <a:pPr algn="l"/>
            <a:r>
              <a:rPr lang="de-DE" sz="1600" dirty="0">
                <a:solidFill>
                  <a:schemeClr val="accent6">
                    <a:lumMod val="75000"/>
                  </a:schemeClr>
                </a:solidFill>
              </a:rPr>
              <a:t>Herleitung gleich!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DFB53CE-AA47-2D05-9E9F-334DF72A27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4918" y="3132423"/>
            <a:ext cx="3136940" cy="296025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E46EA081-6690-180D-1C24-915C6B3EFF7D}"/>
              </a:ext>
            </a:extLst>
          </p:cNvPr>
          <p:cNvSpPr txBox="1"/>
          <p:nvPr/>
        </p:nvSpPr>
        <p:spPr>
          <a:xfrm flipH="1">
            <a:off x="6279344" y="2045080"/>
            <a:ext cx="2613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ist die Summe der Ordinaten an jeder Stelle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05E0224D-3A26-7262-A50B-496E8FE9A7A2}"/>
                  </a:ext>
                </a:extLst>
              </p:cNvPr>
              <p:cNvSpPr txBox="1"/>
              <p:nvPr/>
            </p:nvSpPr>
            <p:spPr>
              <a:xfrm>
                <a:off x="7653416" y="1033824"/>
                <a:ext cx="93775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320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de-DE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(3)</m:t>
                      </m:r>
                    </m:oMath>
                  </m:oMathPara>
                </a14:m>
                <a:endParaRPr lang="de-DE" sz="3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05E0224D-3A26-7262-A50B-496E8FE9A7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3416" y="1033824"/>
                <a:ext cx="937757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feld 14">
            <a:extLst>
              <a:ext uri="{FF2B5EF4-FFF2-40B4-BE49-F238E27FC236}">
                <a16:creationId xmlns:a16="http://schemas.microsoft.com/office/drawing/2014/main" id="{BF90102F-784B-B77B-E37F-624404307989}"/>
              </a:ext>
            </a:extLst>
          </p:cNvPr>
          <p:cNvSpPr txBox="1"/>
          <p:nvPr/>
        </p:nvSpPr>
        <p:spPr>
          <a:xfrm>
            <a:off x="4211960" y="1017018"/>
            <a:ext cx="3803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bilden eine Basis im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D78B3DF-35F3-5103-25F4-4ADD857D2288}"/>
              </a:ext>
            </a:extLst>
          </p:cNvPr>
          <p:cNvSpPr txBox="1"/>
          <p:nvPr/>
        </p:nvSpPr>
        <p:spPr>
          <a:xfrm>
            <a:off x="6232570" y="1633493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Wegen ((1-x)+x)</a:t>
            </a:r>
            <a:r>
              <a:rPr lang="de-DE" sz="2400" baseline="30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 =1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B38C98C-16DC-1A64-082B-96FA9D0D1FC7}"/>
              </a:ext>
            </a:extLst>
          </p:cNvPr>
          <p:cNvSpPr txBox="1"/>
          <p:nvPr/>
        </p:nvSpPr>
        <p:spPr>
          <a:xfrm>
            <a:off x="755576" y="560722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Interaktiv auch zu sehen,</a:t>
            </a:r>
          </a:p>
        </p:txBody>
      </p:sp>
    </p:spTree>
    <p:extLst>
      <p:ext uri="{BB962C8B-B14F-4D97-AF65-F5344CB8AC3E}">
        <p14:creationId xmlns:p14="http://schemas.microsoft.com/office/powerpoint/2010/main" val="144261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rafik 70">
            <a:extLst>
              <a:ext uri="{FF2B5EF4-FFF2-40B4-BE49-F238E27FC236}">
                <a16:creationId xmlns:a16="http://schemas.microsoft.com/office/drawing/2014/main" id="{2347BAD2-9C74-3C7B-A39A-5B80F288E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364" y="2932795"/>
            <a:ext cx="3609986" cy="220486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5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380" y="217323"/>
            <a:ext cx="8857100" cy="658408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Dadurch ist der Bézier-Spline eine Parameterkurve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2BD1DA0-EE77-45FB-A291-4A70797F86FB}"/>
              </a:ext>
            </a:extLst>
          </p:cNvPr>
          <p:cNvSpPr txBox="1"/>
          <p:nvPr/>
        </p:nvSpPr>
        <p:spPr>
          <a:xfrm flipH="1">
            <a:off x="294697" y="1003525"/>
            <a:ext cx="8282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rgbClr val="FF0000"/>
                </a:solidFill>
              </a:rPr>
              <a:t>Linearkombination der </a:t>
            </a:r>
            <a:r>
              <a:rPr lang="de-DE" sz="2400" b="1" dirty="0">
                <a:solidFill>
                  <a:srgbClr val="FF0000"/>
                </a:solidFill>
              </a:rPr>
              <a:t>Bernsteinpolynome</a:t>
            </a:r>
          </a:p>
          <a:p>
            <a:pPr algn="l"/>
            <a:r>
              <a:rPr lang="de-DE" sz="2400" dirty="0">
                <a:solidFill>
                  <a:srgbClr val="FF0000"/>
                </a:solidFill>
              </a:rPr>
              <a:t>                                             mit den Steuerpunkten als Koeffizienten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F326B05-C941-4B17-A490-2C7CD51AC14A}"/>
              </a:ext>
            </a:extLst>
          </p:cNvPr>
          <p:cNvSpPr txBox="1"/>
          <p:nvPr/>
        </p:nvSpPr>
        <p:spPr>
          <a:xfrm>
            <a:off x="283790" y="2353786"/>
            <a:ext cx="8360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y(t)=  A</a:t>
            </a:r>
            <a:r>
              <a:rPr lang="de-DE" sz="2800" baseline="-25000" dirty="0">
                <a:solidFill>
                  <a:schemeClr val="accent6">
                    <a:lumMod val="75000"/>
                  </a:schemeClr>
                </a:solidFill>
              </a:rPr>
              <a:t>y 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sz="28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(t)  + B</a:t>
            </a:r>
            <a:r>
              <a:rPr lang="de-DE" sz="2800" baseline="-25000" dirty="0">
                <a:solidFill>
                  <a:schemeClr val="accent6">
                    <a:lumMod val="75000"/>
                  </a:schemeClr>
                </a:solidFill>
              </a:rPr>
              <a:t>y  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sz="2800" baseline="-25000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(t)  +  C</a:t>
            </a:r>
            <a:r>
              <a:rPr lang="de-DE" sz="2800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 b</a:t>
            </a:r>
            <a:r>
              <a:rPr lang="de-DE" sz="28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(t)  +  D</a:t>
            </a:r>
            <a:r>
              <a:rPr lang="de-DE" sz="2800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 b</a:t>
            </a:r>
            <a:r>
              <a:rPr lang="de-DE" sz="2800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(t)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BB30FB9-22F6-477B-8FC5-EB812081CD92}"/>
              </a:ext>
            </a:extLst>
          </p:cNvPr>
          <p:cNvSpPr txBox="1"/>
          <p:nvPr/>
        </p:nvSpPr>
        <p:spPr>
          <a:xfrm>
            <a:off x="364646" y="3575395"/>
            <a:ext cx="3024336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rgbClr val="FF0000"/>
                </a:solidFill>
              </a:rPr>
              <a:t>Kurve(x(t),y(t),t,0,1)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5470DE9-AC2A-4FBB-88AF-3AB395690DC6}"/>
              </a:ext>
            </a:extLst>
          </p:cNvPr>
          <p:cNvSpPr txBox="1"/>
          <p:nvPr/>
        </p:nvSpPr>
        <p:spPr>
          <a:xfrm>
            <a:off x="318678" y="3012871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In GeoGebra: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2129C9D9-CCFB-47E2-81FF-295415966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37" y="4211891"/>
            <a:ext cx="2952328" cy="17549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7917736-555A-7DCC-BBEC-17CF1B4D4761}"/>
              </a:ext>
            </a:extLst>
          </p:cNvPr>
          <p:cNvSpPr txBox="1"/>
          <p:nvPr/>
        </p:nvSpPr>
        <p:spPr>
          <a:xfrm>
            <a:off x="294696" y="1830566"/>
            <a:ext cx="83602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x(t)=  </a:t>
            </a:r>
            <a:r>
              <a:rPr lang="de-DE" sz="2800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de-DE" sz="2800" baseline="-250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sz="2800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sz="28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(t)  + </a:t>
            </a:r>
            <a:r>
              <a:rPr lang="de-DE" sz="2800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sz="2800" baseline="-250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 b</a:t>
            </a:r>
            <a:r>
              <a:rPr lang="de-DE" sz="2800" baseline="-25000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(t)  +  </a:t>
            </a:r>
            <a:r>
              <a:rPr lang="de-DE" sz="2800" dirty="0" err="1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de-DE" sz="2800" baseline="-250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 b</a:t>
            </a:r>
            <a:r>
              <a:rPr lang="de-DE" sz="28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(t)  +  </a:t>
            </a:r>
            <a:r>
              <a:rPr lang="de-DE" sz="2800" dirty="0" err="1">
                <a:solidFill>
                  <a:schemeClr val="accent6">
                    <a:lumMod val="75000"/>
                  </a:schemeClr>
                </a:solidFill>
              </a:rPr>
              <a:t>D</a:t>
            </a:r>
            <a:r>
              <a:rPr lang="de-DE" sz="2800" baseline="-250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 b</a:t>
            </a:r>
            <a:r>
              <a:rPr lang="de-DE" sz="2800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(t)</a:t>
            </a:r>
          </a:p>
        </p:txBody>
      </p:sp>
      <p:sp>
        <p:nvSpPr>
          <p:cNvPr id="10" name="Wolke 9">
            <a:extLst>
              <a:ext uri="{FF2B5EF4-FFF2-40B4-BE49-F238E27FC236}">
                <a16:creationId xmlns:a16="http://schemas.microsoft.com/office/drawing/2014/main" id="{5D1CE6ED-CB13-9501-41DA-D78077CBF4AB}"/>
              </a:ext>
            </a:extLst>
          </p:cNvPr>
          <p:cNvSpPr/>
          <p:nvPr/>
        </p:nvSpPr>
        <p:spPr>
          <a:xfrm>
            <a:off x="5364088" y="4191506"/>
            <a:ext cx="2404619" cy="2364392"/>
          </a:xfrm>
          <a:prstGeom prst="cloud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984100"/>
                </a:solidFill>
              </a:rPr>
              <a:t>Problem:</a:t>
            </a:r>
          </a:p>
          <a:p>
            <a:pPr algn="ctr"/>
            <a:r>
              <a:rPr lang="de-DE" dirty="0">
                <a:solidFill>
                  <a:srgbClr val="984100"/>
                </a:solidFill>
              </a:rPr>
              <a:t>Fortsetzung mit mehr Steuerpunkten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43" name="Freihand 42">
                <a:extLst>
                  <a:ext uri="{FF2B5EF4-FFF2-40B4-BE49-F238E27FC236}">
                    <a16:creationId xmlns:a16="http://schemas.microsoft.com/office/drawing/2014/main" id="{91DF64C2-CA6D-055C-92EA-41BB4D2156A2}"/>
                  </a:ext>
                </a:extLst>
              </p14:cNvPr>
              <p14:cNvContentPartPr/>
              <p14:nvPr/>
            </p14:nvContentPartPr>
            <p14:xfrm>
              <a:off x="8095531" y="3844205"/>
              <a:ext cx="51840" cy="10080"/>
            </p14:xfrm>
          </p:contentPart>
        </mc:Choice>
        <mc:Fallback xmlns="">
          <p:pic>
            <p:nvPicPr>
              <p:cNvPr id="43" name="Freihand 42">
                <a:extLst>
                  <a:ext uri="{FF2B5EF4-FFF2-40B4-BE49-F238E27FC236}">
                    <a16:creationId xmlns:a16="http://schemas.microsoft.com/office/drawing/2014/main" id="{91DF64C2-CA6D-055C-92EA-41BB4D2156A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91211" y="3839885"/>
                <a:ext cx="60480" cy="18720"/>
              </a:xfrm>
              <a:prstGeom prst="rect">
                <a:avLst/>
              </a:prstGeom>
            </p:spPr>
          </p:pic>
        </mc:Fallback>
      </mc:AlternateContent>
      <p:sp>
        <p:nvSpPr>
          <p:cNvPr id="69" name="Textfeld 68">
            <a:extLst>
              <a:ext uri="{FF2B5EF4-FFF2-40B4-BE49-F238E27FC236}">
                <a16:creationId xmlns:a16="http://schemas.microsoft.com/office/drawing/2014/main" id="{CE4A4E69-6148-FD2C-9BD6-43B9CF30C104}"/>
              </a:ext>
            </a:extLst>
          </p:cNvPr>
          <p:cNvSpPr txBox="1"/>
          <p:nvPr/>
        </p:nvSpPr>
        <p:spPr>
          <a:xfrm>
            <a:off x="8147371" y="3844205"/>
            <a:ext cx="3269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6000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6EC5FA31-AEB8-43A8-BB7A-8437ED781995}"/>
              </a:ext>
            </a:extLst>
          </p:cNvPr>
          <p:cNvSpPr txBox="1"/>
          <p:nvPr/>
        </p:nvSpPr>
        <p:spPr>
          <a:xfrm>
            <a:off x="8577209" y="3675136"/>
            <a:ext cx="365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4800" dirty="0">
                <a:solidFill>
                  <a:srgbClr val="00B05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05668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  <p:bldP spid="4" grpId="0"/>
      <p:bldP spid="11" grpId="0"/>
      <p:bldP spid="10" grpId="0" animBg="1"/>
      <p:bldP spid="69" grpId="0"/>
      <p:bldP spid="7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6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94057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solidFill>
                  <a:schemeClr val="accent6">
                    <a:lumMod val="75000"/>
                  </a:schemeClr>
                </a:solidFill>
              </a:rPr>
              <a:t>Weiterführende Spline-Konzepte</a:t>
            </a:r>
            <a:endParaRPr lang="de-DE" sz="3600" dirty="0">
              <a:ln>
                <a:solidFill>
                  <a:schemeClr val="accent3"/>
                </a:solidFill>
              </a:ln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feld 1">
            <a:extLst>
              <a:ext uri="{FF2B5EF4-FFF2-40B4-BE49-F238E27FC236}">
                <a16:creationId xmlns:a16="http://schemas.microsoft.com/office/drawing/2014/main" id="{CB6D7215-0D5B-4E34-A9FA-382FC45951BF}"/>
              </a:ext>
            </a:extLst>
          </p:cNvPr>
          <p:cNvSpPr txBox="1"/>
          <p:nvPr/>
        </p:nvSpPr>
        <p:spPr>
          <a:xfrm>
            <a:off x="2699792" y="803922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B-Splines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C27BB89-49B9-4A68-A2DE-FF469D162532}"/>
              </a:ext>
            </a:extLst>
          </p:cNvPr>
          <p:cNvSpPr txBox="1"/>
          <p:nvPr/>
        </p:nvSpPr>
        <p:spPr>
          <a:xfrm>
            <a:off x="5292840" y="795163"/>
            <a:ext cx="3499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und </a:t>
            </a:r>
            <a:r>
              <a:rPr lang="de-DE" sz="3200" dirty="0">
                <a:solidFill>
                  <a:srgbClr val="FF0000"/>
                </a:solidFill>
              </a:rPr>
              <a:t>NURBS als ZIEL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4CFD5A1-D80B-4F6E-87BA-99E88F0FD631}"/>
              </a:ext>
            </a:extLst>
          </p:cNvPr>
          <p:cNvSpPr txBox="1"/>
          <p:nvPr/>
        </p:nvSpPr>
        <p:spPr>
          <a:xfrm>
            <a:off x="130935" y="3387341"/>
            <a:ext cx="43690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Basis aus Polynomen 3.Grades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Intervallbreite 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Nutzbar an den Stellen, an denen 4 Basisfunktionen wirken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de-DE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D80C6ED3-9BF3-4F3F-9348-010B5BD49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6532" y="1379938"/>
            <a:ext cx="3616877" cy="2181450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DE8812DE-D409-4D33-A930-2B374A9722A4}"/>
              </a:ext>
            </a:extLst>
          </p:cNvPr>
          <p:cNvSpPr txBox="1"/>
          <p:nvPr/>
        </p:nvSpPr>
        <p:spPr>
          <a:xfrm>
            <a:off x="539553" y="5595188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FF0000"/>
                </a:solidFill>
              </a:rPr>
              <a:t>N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on </a:t>
            </a:r>
            <a:r>
              <a:rPr lang="de-DE" sz="2800" dirty="0">
                <a:solidFill>
                  <a:srgbClr val="FF0000"/>
                </a:solidFill>
              </a:rPr>
              <a:t>U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niform </a:t>
            </a:r>
            <a:r>
              <a:rPr lang="de-DE" sz="2800" dirty="0">
                <a:solidFill>
                  <a:srgbClr val="FF0000"/>
                </a:solidFill>
              </a:rPr>
              <a:t>R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ational </a:t>
            </a:r>
            <a:r>
              <a:rPr lang="de-DE" sz="2800" dirty="0">
                <a:solidFill>
                  <a:srgbClr val="FF0000"/>
                </a:solidFill>
              </a:rPr>
              <a:t>B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de-DE" sz="2800" dirty="0">
                <a:solidFill>
                  <a:srgbClr val="FF0000"/>
                </a:solidFill>
              </a:rPr>
              <a:t>S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plines: </a:t>
            </a:r>
            <a:r>
              <a:rPr lang="de-DE" sz="2800" dirty="0">
                <a:solidFill>
                  <a:schemeClr val="accent1"/>
                </a:solidFill>
              </a:rPr>
              <a:t>NURBS 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B589E21F-6C0E-4A03-ACA8-63E5D0D46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517" y="1323063"/>
            <a:ext cx="3197155" cy="1989510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E58783C7-4698-4402-86B6-F477AF8D2F76}"/>
              </a:ext>
            </a:extLst>
          </p:cNvPr>
          <p:cNvSpPr txBox="1"/>
          <p:nvPr/>
        </p:nvSpPr>
        <p:spPr>
          <a:xfrm>
            <a:off x="4693603" y="4719852"/>
            <a:ext cx="71427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rgbClr val="00B050"/>
                </a:solidFill>
              </a:rPr>
              <a:t>Im Nutzungsbereich </a:t>
            </a:r>
          </a:p>
          <a:p>
            <a:pPr algn="l"/>
            <a:r>
              <a:rPr lang="de-DE" sz="3200" dirty="0">
                <a:solidFill>
                  <a:srgbClr val="00B050"/>
                </a:solidFill>
              </a:rPr>
              <a:t>ist die Summe 1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C620A073-91C0-8448-0A64-91AC96F5C73C}"/>
              </a:ext>
            </a:extLst>
          </p:cNvPr>
          <p:cNvSpPr txBox="1"/>
          <p:nvPr/>
        </p:nvSpPr>
        <p:spPr>
          <a:xfrm>
            <a:off x="4723216" y="3396413"/>
            <a:ext cx="4529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Basiselemente aus rationalen Funktionen 3.Grades sind n</a:t>
            </a:r>
            <a:r>
              <a:rPr lang="de-DE" sz="2000" b="1" dirty="0">
                <a:solidFill>
                  <a:schemeClr val="accent6">
                    <a:lumMod val="75000"/>
                  </a:schemeClr>
                </a:solidFill>
              </a:rPr>
              <a:t>icht notwendig</a:t>
            </a:r>
            <a:r>
              <a:rPr lang="de-DE" sz="2000" b="1" dirty="0">
                <a:solidFill>
                  <a:srgbClr val="0602BE"/>
                </a:solidFill>
              </a:rPr>
              <a:t>*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kongruent. Sie sind nutzbar an den Stellen, an denen 4 Basiselement wirken.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C31356F8-C44A-79E7-72F3-26CEB12DD9B1}"/>
              </a:ext>
            </a:extLst>
          </p:cNvPr>
          <p:cNvSpPr txBox="1"/>
          <p:nvPr/>
        </p:nvSpPr>
        <p:spPr>
          <a:xfrm>
            <a:off x="251520" y="6025148"/>
            <a:ext cx="8740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Nicht gleichförmige rationale B-Splines, es werden auch Polynom-Brüche wichtig.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B9BE2B10-20AB-3697-F8B7-32D394727015}"/>
                  </a:ext>
                </a:extLst>
              </p14:cNvPr>
              <p14:cNvContentPartPr/>
              <p14:nvPr/>
            </p14:nvContentPartPr>
            <p14:xfrm>
              <a:off x="2358254" y="-675941"/>
              <a:ext cx="360" cy="36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B9BE2B10-20AB-3697-F8B7-32D39472701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40614" y="-693581"/>
                <a:ext cx="36000" cy="3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B2427CDA-A6A8-9221-4211-05AD9A297517}"/>
              </a:ext>
            </a:extLst>
          </p:cNvPr>
          <p:cNvCxnSpPr/>
          <p:nvPr/>
        </p:nvCxnSpPr>
        <p:spPr>
          <a:xfrm>
            <a:off x="2555776" y="3387341"/>
            <a:ext cx="504056" cy="0"/>
          </a:xfrm>
          <a:prstGeom prst="line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01B5D49B-AB72-7916-A036-1FAD41865B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935" y="4667099"/>
            <a:ext cx="4320480" cy="96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1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21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7</a:t>
            </a:fld>
            <a:r>
              <a:rPr lang="de-DE" sz="1400" dirty="0">
                <a:solidFill>
                  <a:srgbClr val="800000"/>
                </a:solidFill>
              </a:rPr>
              <a:t> 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94057"/>
            <a:ext cx="8640960" cy="432049"/>
          </a:xfrm>
        </p:spPr>
        <p:txBody>
          <a:bodyPr>
            <a:noAutofit/>
          </a:bodyPr>
          <a:lstStyle/>
          <a:p>
            <a:r>
              <a:rPr lang="de-DE" sz="4000" dirty="0">
                <a:solidFill>
                  <a:schemeClr val="accent6">
                    <a:lumMod val="75000"/>
                  </a:schemeClr>
                </a:solidFill>
              </a:rPr>
              <a:t>B-Splines</a:t>
            </a:r>
            <a:endParaRPr lang="de-DE" sz="4000" dirty="0">
              <a:ln>
                <a:solidFill>
                  <a:schemeClr val="accent3"/>
                </a:solidFill>
              </a:ln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Textfeld 13">
            <a:extLst>
              <a:ext uri="{FF2B5EF4-FFF2-40B4-BE49-F238E27FC236}">
                <a16:creationId xmlns:a16="http://schemas.microsoft.com/office/drawing/2014/main" id="{F4CFD5A1-D80B-4F6E-87BA-99E88F0FD631}"/>
              </a:ext>
            </a:extLst>
          </p:cNvPr>
          <p:cNvSpPr txBox="1"/>
          <p:nvPr/>
        </p:nvSpPr>
        <p:spPr>
          <a:xfrm>
            <a:off x="227480" y="1042365"/>
            <a:ext cx="2160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Basis-Polynome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B589E21F-6C0E-4A03-ACA8-63E5D0D46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432" y="855589"/>
            <a:ext cx="3197155" cy="1989510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E58783C7-4698-4402-86B6-F477AF8D2F76}"/>
              </a:ext>
            </a:extLst>
          </p:cNvPr>
          <p:cNvSpPr txBox="1"/>
          <p:nvPr/>
        </p:nvSpPr>
        <p:spPr>
          <a:xfrm>
            <a:off x="146965" y="2214595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rgbClr val="00B050"/>
                </a:solidFill>
              </a:rPr>
              <a:t>Summe 1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AF740C14-3774-4A77-B5CE-52599C24C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6" y="3164968"/>
            <a:ext cx="2291618" cy="2488409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407CD73-4B71-4868-8D90-7985341B0B41}"/>
              </a:ext>
            </a:extLst>
          </p:cNvPr>
          <p:cNvSpPr txBox="1"/>
          <p:nvPr/>
        </p:nvSpPr>
        <p:spPr>
          <a:xfrm>
            <a:off x="219250" y="3497331"/>
            <a:ext cx="34303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Die wahre Grundfunktion</a:t>
            </a:r>
          </a:p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der B-Spline vom Grad 3 </a:t>
            </a:r>
          </a:p>
          <a:p>
            <a:pPr algn="l"/>
            <a:endParaRPr lang="de-DE" sz="2400" dirty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de-DE" sz="2400" dirty="0">
                <a:solidFill>
                  <a:srgbClr val="0070C0"/>
                </a:solidFill>
              </a:rPr>
              <a:t>B</a:t>
            </a:r>
            <a:r>
              <a:rPr lang="de-DE" sz="2400" baseline="-25000" dirty="0">
                <a:solidFill>
                  <a:srgbClr val="0070C0"/>
                </a:solidFill>
              </a:rPr>
              <a:t>0,3</a:t>
            </a:r>
            <a:r>
              <a:rPr lang="de-DE" sz="2400" dirty="0">
                <a:solidFill>
                  <a:srgbClr val="0070C0"/>
                </a:solidFill>
              </a:rPr>
              <a:t>(t)           ----------</a:t>
            </a:r>
          </a:p>
          <a:p>
            <a:pPr algn="l"/>
            <a:endParaRPr lang="de-DE" sz="2400" dirty="0">
              <a:solidFill>
                <a:srgbClr val="0070C0"/>
              </a:solidFill>
            </a:endParaRPr>
          </a:p>
          <a:p>
            <a:pPr algn="l"/>
            <a:r>
              <a:rPr lang="de-DE" sz="2400" dirty="0">
                <a:solidFill>
                  <a:srgbClr val="0070C0"/>
                </a:solidFill>
              </a:rPr>
              <a:t>besteht aus 4 Teilen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D0619AC2-F527-4E67-A122-D2A5C913BCF2}"/>
              </a:ext>
            </a:extLst>
          </p:cNvPr>
          <p:cNvSpPr txBox="1"/>
          <p:nvPr/>
        </p:nvSpPr>
        <p:spPr>
          <a:xfrm>
            <a:off x="146964" y="5857543"/>
            <a:ext cx="7831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ABER: Anpassung an schulische Möglichkeiten</a:t>
            </a:r>
          </a:p>
        </p:txBody>
      </p:sp>
      <p:pic>
        <p:nvPicPr>
          <p:cNvPr id="32" name="Grafik 31">
            <a:hlinkClick r:id="rId6"/>
            <a:extLst>
              <a:ext uri="{FF2B5EF4-FFF2-40B4-BE49-F238E27FC236}">
                <a16:creationId xmlns:a16="http://schemas.microsoft.com/office/drawing/2014/main" id="{8BB7823F-9EA6-48DE-8F52-9D571FFD61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898" y="5688946"/>
            <a:ext cx="894725" cy="861277"/>
          </a:xfrm>
          <a:prstGeom prst="rect">
            <a:avLst/>
          </a:prstGeom>
        </p:spPr>
      </p:pic>
      <p:sp>
        <p:nvSpPr>
          <p:cNvPr id="26" name="Doppelte Welle 25">
            <a:extLst>
              <a:ext uri="{FF2B5EF4-FFF2-40B4-BE49-F238E27FC236}">
                <a16:creationId xmlns:a16="http://schemas.microsoft.com/office/drawing/2014/main" id="{F562007B-A5E2-87E3-C122-DBE2213ACBF7}"/>
              </a:ext>
            </a:extLst>
          </p:cNvPr>
          <p:cNvSpPr/>
          <p:nvPr/>
        </p:nvSpPr>
        <p:spPr>
          <a:xfrm>
            <a:off x="5275693" y="944951"/>
            <a:ext cx="3430363" cy="620633"/>
          </a:xfrm>
          <a:prstGeom prst="doubleWav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984100"/>
                </a:solidFill>
              </a:rPr>
              <a:t>Sind das Polynome 4. Grades mit 2 doppelten Nullstellen?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9D46443-F03A-72F4-CB60-E54CACEA68AF}"/>
              </a:ext>
            </a:extLst>
          </p:cNvPr>
          <p:cNvSpPr txBox="1"/>
          <p:nvPr/>
        </p:nvSpPr>
        <p:spPr>
          <a:xfrm rot="1242958">
            <a:off x="5505696" y="2327242"/>
            <a:ext cx="3017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4000" dirty="0">
                <a:solidFill>
                  <a:schemeClr val="accent1"/>
                </a:solidFill>
              </a:rPr>
              <a:t>Leider nicht!</a:t>
            </a:r>
          </a:p>
        </p:txBody>
      </p:sp>
    </p:spTree>
    <p:extLst>
      <p:ext uri="{BB962C8B-B14F-4D97-AF65-F5344CB8AC3E}">
        <p14:creationId xmlns:p14="http://schemas.microsoft.com/office/powerpoint/2010/main" val="269278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6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49487B17-82DA-5EFA-8B74-EFAB7A52A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08" y="610574"/>
            <a:ext cx="7478064" cy="294683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8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512" y="294002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„Didaktische“ NURBS </a:t>
            </a:r>
            <a:r>
              <a:rPr lang="de-DE" sz="3200" dirty="0">
                <a:ln>
                  <a:solidFill>
                    <a:schemeClr val="accent3"/>
                  </a:solidFill>
                </a:ln>
              </a:rPr>
              <a:t>mit Polynomen 4.Grades</a:t>
            </a:r>
            <a:endParaRPr lang="de-DE" sz="3600" dirty="0">
              <a:ln>
                <a:solidFill>
                  <a:schemeClr val="accent3"/>
                </a:solidFill>
              </a:ln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feld 8">
            <a:extLst>
              <a:ext uri="{FF2B5EF4-FFF2-40B4-BE49-F238E27FC236}">
                <a16:creationId xmlns:a16="http://schemas.microsoft.com/office/drawing/2014/main" id="{CC6794A2-EFC6-4D98-A677-DB6548240F00}"/>
              </a:ext>
            </a:extLst>
          </p:cNvPr>
          <p:cNvSpPr txBox="1"/>
          <p:nvPr/>
        </p:nvSpPr>
        <p:spPr>
          <a:xfrm>
            <a:off x="179512" y="3534885"/>
            <a:ext cx="4176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Summe 1, </a:t>
            </a:r>
          </a:p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ist das wahr?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74A9F13-378F-4B95-84B4-C478AE2483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7494" y="3460458"/>
            <a:ext cx="6419039" cy="256527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3D52817-512C-4837-98D8-3B89A2EFBCE6}"/>
              </a:ext>
            </a:extLst>
          </p:cNvPr>
          <p:cNvSpPr txBox="1"/>
          <p:nvPr/>
        </p:nvSpPr>
        <p:spPr>
          <a:xfrm>
            <a:off x="107504" y="4616505"/>
            <a:ext cx="2556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2">
                    <a:lumMod val="75000"/>
                  </a:schemeClr>
                </a:solidFill>
              </a:rPr>
              <a:t>LEIDER</a:t>
            </a:r>
          </a:p>
          <a:p>
            <a:pPr algn="l"/>
            <a:r>
              <a:rPr lang="de-DE" sz="3200" dirty="0">
                <a:solidFill>
                  <a:schemeClr val="accent2">
                    <a:lumMod val="75000"/>
                  </a:schemeClr>
                </a:solidFill>
              </a:rPr>
              <a:t>knapp vorbei!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90360DA-ADFE-4C0F-9A01-2172D0FAE799}"/>
              </a:ext>
            </a:extLst>
          </p:cNvPr>
          <p:cNvSpPr txBox="1"/>
          <p:nvPr/>
        </p:nvSpPr>
        <p:spPr>
          <a:xfrm>
            <a:off x="278934" y="5938305"/>
            <a:ext cx="7484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0070C0"/>
                </a:solidFill>
              </a:rPr>
              <a:t>B</a:t>
            </a:r>
            <a:r>
              <a:rPr lang="de-DE" sz="2800" baseline="-25000" dirty="0">
                <a:solidFill>
                  <a:srgbClr val="0070C0"/>
                </a:solidFill>
              </a:rPr>
              <a:t>0,3</a:t>
            </a:r>
            <a:r>
              <a:rPr lang="de-DE" sz="2800" dirty="0">
                <a:solidFill>
                  <a:srgbClr val="0070C0"/>
                </a:solidFill>
              </a:rPr>
              <a:t> hat Sattel-</a:t>
            </a:r>
            <a:r>
              <a:rPr lang="de-DE" sz="2800" dirty="0" err="1">
                <a:solidFill>
                  <a:srgbClr val="0070C0"/>
                </a:solidFill>
              </a:rPr>
              <a:t>Nst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de-DE" sz="2800" baseline="-25000" dirty="0">
                <a:solidFill>
                  <a:srgbClr val="0070C0"/>
                </a:solidFill>
              </a:rPr>
              <a:t> 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800" dirty="0">
                <a:solidFill>
                  <a:srgbClr val="1B7D1B"/>
                </a:solidFill>
              </a:rPr>
              <a:t>V</a:t>
            </a:r>
            <a:r>
              <a:rPr lang="de-DE" sz="2800" baseline="-25000" dirty="0">
                <a:solidFill>
                  <a:srgbClr val="1B7D1B"/>
                </a:solidFill>
              </a:rPr>
              <a:t>0</a:t>
            </a:r>
            <a:r>
              <a:rPr lang="de-DE" sz="2800" dirty="0">
                <a:solidFill>
                  <a:srgbClr val="1B7D1B"/>
                </a:solidFill>
              </a:rPr>
              <a:t> hat nur doppelte </a:t>
            </a:r>
            <a:r>
              <a:rPr lang="de-DE" sz="2800" dirty="0" err="1">
                <a:solidFill>
                  <a:srgbClr val="1B7D1B"/>
                </a:solidFill>
              </a:rPr>
              <a:t>Nst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de-DE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9A3AD1FB-89A7-41F8-947D-95A209ABDB39}"/>
                  </a:ext>
                </a:extLst>
              </p:cNvPr>
              <p:cNvSpPr txBox="1"/>
              <p:nvPr/>
            </p:nvSpPr>
            <p:spPr>
              <a:xfrm>
                <a:off x="-36512" y="1238417"/>
                <a:ext cx="1296144" cy="1170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0.03≈</m:t>
                      </m:r>
                      <m:f>
                        <m:fPr>
                          <m:ctrlPr>
                            <a:rPr lang="de-DE" sz="16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de-DE" sz="16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273</m:t>
                          </m:r>
                        </m:den>
                      </m:f>
                    </m:oMath>
                  </m:oMathPara>
                </a14:m>
                <a:endParaRPr lang="de-DE" sz="1600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 algn="l"/>
                <a:r>
                  <a:rPr lang="de-DE" sz="2000" dirty="0">
                    <a:solidFill>
                      <a:schemeClr val="accent6">
                        <a:lumMod val="75000"/>
                      </a:schemeClr>
                    </a:solidFill>
                  </a:rPr>
                  <a:t>Sorgt für</a:t>
                </a:r>
              </a:p>
              <a:p>
                <a:pPr algn="l"/>
                <a:r>
                  <a:rPr lang="de-DE" sz="2000" dirty="0">
                    <a:solidFill>
                      <a:schemeClr val="accent6">
                        <a:lumMod val="75000"/>
                      </a:schemeClr>
                    </a:solidFill>
                  </a:rPr>
                  <a:t>„etwa 1“</a:t>
                </a:r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9A3AD1FB-89A7-41F8-947D-95A209ABDB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512" y="1238417"/>
                <a:ext cx="1296144" cy="1170513"/>
              </a:xfrm>
              <a:prstGeom prst="rect">
                <a:avLst/>
              </a:prstGeom>
              <a:blipFill>
                <a:blip r:embed="rId7"/>
                <a:stretch>
                  <a:fillRect l="-4695" b="-8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feld 13">
            <a:extLst>
              <a:ext uri="{FF2B5EF4-FFF2-40B4-BE49-F238E27FC236}">
                <a16:creationId xmlns:a16="http://schemas.microsoft.com/office/drawing/2014/main" id="{6B4EDC50-5778-4DAF-A47B-9716F15DEA23}"/>
              </a:ext>
            </a:extLst>
          </p:cNvPr>
          <p:cNvSpPr txBox="1"/>
          <p:nvPr/>
        </p:nvSpPr>
        <p:spPr>
          <a:xfrm>
            <a:off x="278934" y="3275792"/>
            <a:ext cx="5960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aseline="-25000" dirty="0">
                <a:solidFill>
                  <a:srgbClr val="0070C0"/>
                </a:solidFill>
              </a:rPr>
              <a:t>0</a:t>
            </a:r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6332871-FE84-BA4E-E68C-63B1AC2E5C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4009" y="3579933"/>
            <a:ext cx="4528266" cy="30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1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9BA5E-F2AE-0041-FE63-90B44B256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281908B-8446-67F3-4769-27AC9F8C3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6" y="3134898"/>
            <a:ext cx="4387786" cy="236068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0D7771D-59C7-A6AC-1901-0DD235744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76" y="3191324"/>
            <a:ext cx="8325851" cy="231901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FB31EE0-3BA5-9F17-D15D-AB5188039A2F}"/>
              </a:ext>
            </a:extLst>
          </p:cNvPr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822414F6-C325-D1C1-E50C-30E5C915E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9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D0C096AB-7032-6E76-7D26-A95326FFA4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94057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Dennoch:          „Didaktische“ B-Splines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2FF9074-C825-D1B8-D478-93F94AB70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46" y="874155"/>
            <a:ext cx="4291101" cy="2200036"/>
          </a:xfrm>
          <a:prstGeom prst="rect">
            <a:avLst/>
          </a:prstGeom>
        </p:spPr>
      </p:pic>
      <p:pic>
        <p:nvPicPr>
          <p:cNvPr id="15" name="Grafik 14">
            <a:hlinkClick r:id="rId5"/>
            <a:extLst>
              <a:ext uri="{FF2B5EF4-FFF2-40B4-BE49-F238E27FC236}">
                <a16:creationId xmlns:a16="http://schemas.microsoft.com/office/drawing/2014/main" id="{BE30E5F8-5298-2639-5525-4ACB6FDA59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240745"/>
            <a:ext cx="894725" cy="861277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01E5C4A1-3535-F28E-E6B8-0C625F274768}"/>
              </a:ext>
            </a:extLst>
          </p:cNvPr>
          <p:cNvSpPr txBox="1"/>
          <p:nvPr/>
        </p:nvSpPr>
        <p:spPr>
          <a:xfrm>
            <a:off x="6706358" y="2304593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Karl +</a:t>
            </a:r>
          </a:p>
          <a:p>
            <a:pPr algn="l"/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Karline</a:t>
            </a:r>
            <a:endParaRPr lang="de-D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D12CAF6-AD5F-FDE3-3547-271BB3E92DD9}"/>
              </a:ext>
            </a:extLst>
          </p:cNvPr>
          <p:cNvSpPr txBox="1"/>
          <p:nvPr/>
        </p:nvSpPr>
        <p:spPr>
          <a:xfrm>
            <a:off x="4355976" y="787911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x(t)=A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(t)+ B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(t-1)+ C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(t-2)+  ….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2A35D9F-EC62-D85F-2336-A03A20A3361D}"/>
              </a:ext>
            </a:extLst>
          </p:cNvPr>
          <p:cNvSpPr txBox="1"/>
          <p:nvPr/>
        </p:nvSpPr>
        <p:spPr>
          <a:xfrm>
            <a:off x="4355976" y="1159293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y(t)=A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(t)+ B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(t-1)+ C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(t-2)+  ….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26F9A2A6-4E8A-FC6E-9742-5ADB4AA306D5}"/>
              </a:ext>
            </a:extLst>
          </p:cNvPr>
          <p:cNvSpPr txBox="1"/>
          <p:nvPr/>
        </p:nvSpPr>
        <p:spPr>
          <a:xfrm>
            <a:off x="4600182" y="1682526"/>
            <a:ext cx="2801112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rgbClr val="FF0000"/>
                </a:solidFill>
              </a:rPr>
              <a:t>Kurve(x(t),y(t),t,0,13)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8F29CC0-3E7E-1E08-657F-CF22925BB70B}"/>
              </a:ext>
            </a:extLst>
          </p:cNvPr>
          <p:cNvSpPr txBox="1"/>
          <p:nvPr/>
        </p:nvSpPr>
        <p:spPr>
          <a:xfrm>
            <a:off x="35496" y="5495578"/>
            <a:ext cx="7348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Basispolynome vom Grad 4, aber die Summe war nicht konstant 1..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F427954-151C-A452-619F-8B85BC9939B7}"/>
              </a:ext>
            </a:extLst>
          </p:cNvPr>
          <p:cNvSpPr txBox="1"/>
          <p:nvPr/>
        </p:nvSpPr>
        <p:spPr>
          <a:xfrm>
            <a:off x="50149" y="5817458"/>
            <a:ext cx="7348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rgbClr val="7030A0"/>
                </a:solidFill>
              </a:rPr>
              <a:t>B-Splines haben gestückelte Basispolynome vom Grad 3 </a:t>
            </a:r>
          </a:p>
          <a:p>
            <a:pPr algn="l"/>
            <a:r>
              <a:rPr lang="de-DE" sz="2000" dirty="0">
                <a:solidFill>
                  <a:srgbClr val="7030A0"/>
                </a:solidFill>
              </a:rPr>
              <a:t>                 und die Summe ist genau konstant 1. 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8A50B5B9-328D-AA90-F8EE-94FE44AB61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1888" y="5085184"/>
            <a:ext cx="1349179" cy="146503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C58CD43-DCF8-74C7-1515-F0DC16C47561}"/>
              </a:ext>
            </a:extLst>
          </p:cNvPr>
          <p:cNvSpPr txBox="1"/>
          <p:nvPr/>
        </p:nvSpPr>
        <p:spPr>
          <a:xfrm>
            <a:off x="539552" y="9879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de-D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E7B7E8E-76E5-9455-C57C-F8B6D957FE5D}"/>
              </a:ext>
            </a:extLst>
          </p:cNvPr>
          <p:cNvSpPr txBox="1"/>
          <p:nvPr/>
        </p:nvSpPr>
        <p:spPr>
          <a:xfrm>
            <a:off x="427564" y="2980668"/>
            <a:ext cx="5656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rgbClr val="FF00FF"/>
                </a:solidFill>
              </a:rPr>
              <a:t>Kopiere die ggb-Datei und bilde mit (</a:t>
            </a:r>
            <a:r>
              <a:rPr lang="de-DE" dirty="0" err="1">
                <a:solidFill>
                  <a:srgbClr val="FF00FF"/>
                </a:solidFill>
              </a:rPr>
              <a:t>Ax,Ay</a:t>
            </a:r>
            <a:r>
              <a:rPr lang="de-DE" dirty="0">
                <a:solidFill>
                  <a:srgbClr val="FF00FF"/>
                </a:solidFill>
              </a:rPr>
              <a:t>), (</a:t>
            </a:r>
            <a:r>
              <a:rPr lang="de-DE" dirty="0" err="1">
                <a:solidFill>
                  <a:srgbClr val="FF00FF"/>
                </a:solidFill>
              </a:rPr>
              <a:t>Bx,B,y</a:t>
            </a:r>
            <a:r>
              <a:rPr lang="de-DE" dirty="0">
                <a:solidFill>
                  <a:srgbClr val="FF00FF"/>
                </a:solidFill>
              </a:rPr>
              <a:t>), …</a:t>
            </a:r>
          </a:p>
          <a:p>
            <a:pPr algn="l"/>
            <a:r>
              <a:rPr lang="de-DE" dirty="0">
                <a:solidFill>
                  <a:srgbClr val="FF00FF"/>
                </a:solidFill>
              </a:rPr>
              <a:t>  einfach deinen eigenen Polygonzug…</a:t>
            </a:r>
          </a:p>
        </p:txBody>
      </p:sp>
    </p:spTree>
    <p:extLst>
      <p:ext uri="{BB962C8B-B14F-4D97-AF65-F5344CB8AC3E}">
        <p14:creationId xmlns:p14="http://schemas.microsoft.com/office/powerpoint/2010/main" val="225976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4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 animBg="1"/>
      <p:bldP spid="6" grpId="0"/>
      <p:bldP spid="21" grpId="0"/>
      <p:bldP spid="10" grpId="0"/>
      <p:bldP spid="10" grpId="1"/>
      <p:bldP spid="10" grpId="2"/>
    </p:bldLst>
  </p:timing>
</p:sld>
</file>

<file path=ppt/theme/theme1.xml><?xml version="1.0" encoding="utf-8"?>
<a:theme xmlns:a="http://schemas.openxmlformats.org/drawingml/2006/main" name="Larissa-Design">
  <a:themeElements>
    <a:clrScheme name="Rot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a:spPr>
      <a:bodyPr rtlCol="0" anchor="ctr"/>
      <a:lstStyle>
        <a:defPPr algn="ctr">
          <a:defRPr dirty="0" smtClean="0">
            <a:solidFill>
              <a:srgbClr val="9841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50800">
          <a:solidFill>
            <a:srgbClr val="00B050"/>
          </a:solidFill>
          <a:headEnd type="arrow"/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chemeClr val="accent6">
                <a:lumMod val="75000"/>
              </a:schemeClr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1556</Words>
  <Application>Microsoft Office PowerPoint</Application>
  <PresentationFormat>Bildschirmpräsentation (4:3)</PresentationFormat>
  <Paragraphs>172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3" baseType="lpstr">
      <vt:lpstr>Arial</vt:lpstr>
      <vt:lpstr>Calibri</vt:lpstr>
      <vt:lpstr>Cambria Math</vt:lpstr>
      <vt:lpstr>Lucida Calligraphy</vt:lpstr>
      <vt:lpstr>Larissa-Design</vt:lpstr>
      <vt:lpstr>Escher-Metamorphose  mit B-Splines-NURBS mit vom Grad 3 </vt:lpstr>
      <vt:lpstr>PowerPoint-Präsentation</vt:lpstr>
      <vt:lpstr>Bézier-Spline, eine geometrische Erzeugung</vt:lpstr>
      <vt:lpstr>Bézier-Splines</vt:lpstr>
      <vt:lpstr>Dadurch ist der Bézier-Spline eine Parameterkurve</vt:lpstr>
      <vt:lpstr>Weiterführende Spline-Konzepte</vt:lpstr>
      <vt:lpstr>B-Splines</vt:lpstr>
      <vt:lpstr>„Didaktische“ NURBS mit Polynomen 4.Grades</vt:lpstr>
      <vt:lpstr>Dennoch:          „Didaktische“ B-Splines</vt:lpstr>
      <vt:lpstr>Violett: NURBS mit echten B-Splines</vt:lpstr>
      <vt:lpstr>Wie sind die echten  B-Splines definiert? </vt:lpstr>
      <vt:lpstr>NURBS mit B-Splines vom Grad 3  sind hier mit „Knoten“ im Abstand 1 gezeigt</vt:lpstr>
      <vt:lpstr>PowerPoint-Präsentation</vt:lpstr>
      <vt:lpstr>Vier Punkte bilden jeweils das „Gerüst“ A,B,C,D, das den NURBS definiert, der hier negativ durchlaufen wird, vom Nordpol A zum Ostpol D.</vt:lpstr>
      <vt:lpstr>PowerPoint-Präsentation</vt:lpstr>
      <vt:lpstr>Hein Mück un sin Fru habe ich für die MNU Bremerhaven erfunden</vt:lpstr>
      <vt:lpstr>Lesen Sie ausführlicher in den Büchern</vt:lpstr>
      <vt:lpstr>Vielen Dank für Ihre Aufmerksamkeit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Klothoide</dc:title>
  <dc:creator>Prof. Dr. Dörte Haftendorn</dc:creator>
  <cp:lastModifiedBy>Dörte Haftendorn</cp:lastModifiedBy>
  <cp:revision>347</cp:revision>
  <cp:lastPrinted>2025-11-19T23:42:04Z</cp:lastPrinted>
  <dcterms:created xsi:type="dcterms:W3CDTF">2016-12-01T18:15:31Z</dcterms:created>
  <dcterms:modified xsi:type="dcterms:W3CDTF">2025-11-27T22:09:13Z</dcterms:modified>
</cp:coreProperties>
</file>