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7" r:id="rId2"/>
    <p:sldId id="330" r:id="rId3"/>
    <p:sldId id="311" r:id="rId4"/>
    <p:sldId id="340" r:id="rId5"/>
    <p:sldId id="324" r:id="rId6"/>
    <p:sldId id="314" r:id="rId7"/>
    <p:sldId id="331" r:id="rId8"/>
    <p:sldId id="319" r:id="rId9"/>
    <p:sldId id="347" r:id="rId10"/>
    <p:sldId id="320" r:id="rId11"/>
    <p:sldId id="316" r:id="rId12"/>
    <p:sldId id="321" r:id="rId13"/>
    <p:sldId id="334" r:id="rId14"/>
    <p:sldId id="341" r:id="rId15"/>
    <p:sldId id="343" r:id="rId16"/>
    <p:sldId id="348" r:id="rId17"/>
    <p:sldId id="322" r:id="rId18"/>
    <p:sldId id="344" r:id="rId19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örte Haftendorn" initials="DH" lastIdx="1" clrIdx="0">
    <p:extLst>
      <p:ext uri="{19B8F6BF-5375-455C-9EA6-DF929625EA0E}">
        <p15:presenceInfo xmlns:p15="http://schemas.microsoft.com/office/powerpoint/2012/main" userId="Dörte Haftend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602BE"/>
    <a:srgbClr val="1B7D1B"/>
    <a:srgbClr val="A64DFF"/>
    <a:srgbClr val="860494"/>
    <a:srgbClr val="98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26" autoAdjust="0"/>
    <p:restoredTop sz="94650" autoAdjust="0"/>
  </p:normalViewPr>
  <p:slideViewPr>
    <p:cSldViewPr>
      <p:cViewPr varScale="1">
        <p:scale>
          <a:sx n="77" d="100"/>
          <a:sy n="77" d="100"/>
        </p:scale>
        <p:origin x="57" y="5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5183" d="125000"/>
        <a:sy n="105183" d="12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0T23:11:17.5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1-08T23:24:41.378"/>
    </inkml:context>
    <inkml:brush xml:id="br0">
      <inkml:brushProperty name="width" value="0.05" units="cm"/>
      <inkml:brushProperty name="height" value="0.3" units="cm"/>
      <inkml:brushProperty name="inkEffects" value="pencil"/>
    </inkml:brush>
  </inkml:definitions>
  <inkml:trace contextRef="#ctx0" brushRef="#br0">1 27 16639 158679 54811,'0'0'0'0'0,"0"0"472"0"0,0 0-200 0 0,0 0 0 0 0,0 0 16 0 0,0 0-32 0 0,0 0-128 0 0,0 0-8 0 0,0 0 120 0 0,0 0-240 0 0,0 0 0 0 0,0 0 0 0 0,0 0 0 0 0,2-1 0 0 0,1 0 0 0 0,1 0 0 0 0,0 1 0 0 0,-1-1 0 0 0,-1 1 0 0 0,2-2 0 0 0,-1 0 0 0 0,3 3 0 0 0,-1 2 0 0 0,1-1 0 0 0,-1-2 0 0 0,0 0 0 0 0,-1 0 0 0 0,-1-1 0 0 0,1 1 0 0 0,0-1 0 0 0,-1 1 0 0 0,3-3 0 0 0,0-1 0 0 0,0 1 0 0 0,-1 2 0 0 0,2 0 0 0 0,3-1 0 0 0,-1 0 0 0 0,-1 0 0 0 0,1-1 0 0 0,-2 1-18687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20:58:21.0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2" tIns="49526" rIns="99052" bIns="495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2" tIns="49526" rIns="99052" bIns="4952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27.11.2025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Escher-Metamorphose-PxPy-lang-22.ggb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-Spli-und-Poly4-Karlo-echt.ggb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12" Type="http://schemas.openxmlformats.org/officeDocument/2006/relationships/hyperlink" Target="B-Splines-PxPy-lang.gg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.gif"/><Relationship Id="rId5" Type="http://schemas.openxmlformats.org/officeDocument/2006/relationships/customXml" Target="../ink/ink10.xml"/><Relationship Id="rId10" Type="http://schemas.openxmlformats.org/officeDocument/2006/relationships/hyperlink" Target="B-Spli-und-Poly4-Karlo-echt.ggb" TargetMode="External"/><Relationship Id="rId4" Type="http://schemas.openxmlformats.org/officeDocument/2006/relationships/image" Target="../media/image11.e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1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echte-Trisektrix-Bz.ggb" TargetMode="Externa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ein-MueckUnSinFru.ggb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LemniskateGerono-a=1.ggb" TargetMode="External"/><Relationship Id="rId5" Type="http://schemas.openxmlformats.org/officeDocument/2006/relationships/image" Target="../media/image41.emf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hyperlink" Target="../../vortraege.htm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LemniskateGerono-a=1.ggb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hyperlink" Target="bezier_Geruest-allein.ggb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customXml" Target="../ink/ink2.xml"/><Relationship Id="rId10" Type="http://schemas.openxmlformats.org/officeDocument/2006/relationships/image" Target="../media/image13.emf"/><Relationship Id="rId4" Type="http://schemas.openxmlformats.org/officeDocument/2006/relationships/image" Target="../media/image2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0.png"/><Relationship Id="rId2" Type="http://schemas.openxmlformats.org/officeDocument/2006/relationships/hyperlink" Target="bernsteinSumme-vari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.gi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hyperlink" Target="B-Splines-Poly4-Grund.ggb" TargetMode="External"/><Relationship Id="rId5" Type="http://schemas.openxmlformats.org/officeDocument/2006/relationships/image" Target="../media/image21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7.xml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hyperlink" Target="B-Splines-Poly4-Karl.ggb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E5D7-2119-D82A-1000-F2A2AB83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841BE490-BE8E-BE33-016E-5E7C1B026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20862"/>
            <a:ext cx="8568592" cy="22318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07AC760-709C-D788-8741-F7E763BF9D7A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CC6B7053-8FEE-3796-A1A0-DA41B8232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E5918B-547C-B35B-B8AA-250050E18248}"/>
              </a:ext>
            </a:extLst>
          </p:cNvPr>
          <p:cNvSpPr txBox="1"/>
          <p:nvPr/>
        </p:nvSpPr>
        <p:spPr>
          <a:xfrm>
            <a:off x="303804" y="6081093"/>
            <a:ext cx="830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Idee aus einem biographischen Film, bei dem Tiere aus den Bildern krabbeln.</a:t>
            </a: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6D7BADCB-A957-9F85-82ED-5AB4F92AD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4720"/>
            <a:ext cx="1019175" cy="981075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FDE600C4-BB59-7DFF-A5D5-3634D7558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60" y="264596"/>
            <a:ext cx="5452468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Escher-Metamorphose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mit B-Splines-NURBS mit vom Grad 3 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31AE9B4-1E9A-B982-4050-4AB54B9A6437}"/>
              </a:ext>
            </a:extLst>
          </p:cNvPr>
          <p:cNvSpPr txBox="1"/>
          <p:nvPr/>
        </p:nvSpPr>
        <p:spPr>
          <a:xfrm>
            <a:off x="260978" y="3501008"/>
            <a:ext cx="359094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Mauritz C. Escher: Tag und Nacht 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1898-1972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263114-0D73-04E6-426D-A2F406929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8" y="1263728"/>
            <a:ext cx="3234986" cy="22372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3F4C25-E19E-4DA7-206D-A455ACE89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276350"/>
            <a:ext cx="613767" cy="22372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8EEFB2-6D7E-0342-0F5F-9E2507EB2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89" y="1263728"/>
            <a:ext cx="3350235" cy="22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Violett: NURBS mit echten B-Splines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33256"/>
            <a:ext cx="9144000" cy="203379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3459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13E7B0-9E17-4CDB-9E63-944274E6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" y="767759"/>
            <a:ext cx="9144000" cy="31531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F504AE-26F3-403D-93CF-C1FDA2B97490}"/>
              </a:ext>
            </a:extLst>
          </p:cNvPr>
          <p:cNvSpPr txBox="1"/>
          <p:nvPr/>
        </p:nvSpPr>
        <p:spPr>
          <a:xfrm>
            <a:off x="233350" y="6067049"/>
            <a:ext cx="87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Basis für B-Splines, sie werden gleich erklärt. Stets sind nur p+1=4 Basis-Elemente wirksam.</a:t>
            </a:r>
          </a:p>
        </p:txBody>
      </p:sp>
      <p:pic>
        <p:nvPicPr>
          <p:cNvPr id="3" name="Grafik 2">
            <a:hlinkClick r:id="rId8" action="ppaction://hlinkfile"/>
            <a:extLst>
              <a:ext uri="{FF2B5EF4-FFF2-40B4-BE49-F238E27FC236}">
                <a16:creationId xmlns:a16="http://schemas.microsoft.com/office/drawing/2014/main" id="{73BE846A-0944-F84B-4BB5-7CC999CC6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92" y="2538519"/>
            <a:ext cx="894725" cy="86127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5D10CD5-91C5-A468-8E36-04F80976659A}"/>
              </a:ext>
            </a:extLst>
          </p:cNvPr>
          <p:cNvSpPr txBox="1"/>
          <p:nvPr/>
        </p:nvSpPr>
        <p:spPr>
          <a:xfrm>
            <a:off x="467544" y="980728"/>
            <a:ext cx="2588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</a:rPr>
              <a:t>Karl und </a:t>
            </a:r>
            <a:r>
              <a:rPr lang="de-DE" sz="2000" b="1" dirty="0" err="1">
                <a:solidFill>
                  <a:srgbClr val="FF0000"/>
                </a:solidFill>
              </a:rPr>
              <a:t>Karline</a:t>
            </a:r>
            <a:r>
              <a:rPr lang="de-DE" sz="2000" b="1" dirty="0">
                <a:solidFill>
                  <a:srgbClr val="FF0000"/>
                </a:solidFill>
              </a:rPr>
              <a:t>, Poly4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55E8E3-95D8-82C6-E42C-C7E357F139B3}"/>
              </a:ext>
            </a:extLst>
          </p:cNvPr>
          <p:cNvSpPr txBox="1"/>
          <p:nvPr/>
        </p:nvSpPr>
        <p:spPr>
          <a:xfrm>
            <a:off x="4698814" y="3505363"/>
            <a:ext cx="356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A64DFF"/>
                </a:solidFill>
              </a:rPr>
              <a:t>Karlo und Karla, echte B-Splines</a:t>
            </a:r>
          </a:p>
        </p:txBody>
      </p:sp>
    </p:spTree>
    <p:extLst>
      <p:ext uri="{BB962C8B-B14F-4D97-AF65-F5344CB8AC3E}">
        <p14:creationId xmlns:p14="http://schemas.microsoft.com/office/powerpoint/2010/main" val="266879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C272408-F81F-4404-9D70-ABDE4EAA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7643"/>
            <a:ext cx="7776864" cy="268167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51791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848" y="5845298"/>
            <a:ext cx="4824536" cy="672621"/>
          </a:xfrm>
        </p:spPr>
        <p:txBody>
          <a:bodyPr>
            <a:noAutofit/>
          </a:bodyPr>
          <a:lstStyle/>
          <a:p>
            <a:r>
              <a:rPr lang="de-DE" sz="2400" dirty="0">
                <a:ln>
                  <a:solidFill>
                    <a:schemeClr val="accent3"/>
                  </a:solidFill>
                </a:ln>
              </a:rPr>
              <a:t>Wie sind die echten </a:t>
            </a:r>
            <a:br>
              <a:rPr lang="de-DE" sz="2400" dirty="0">
                <a:ln>
                  <a:solidFill>
                    <a:schemeClr val="accent3"/>
                  </a:solidFill>
                </a:ln>
              </a:rPr>
            </a:br>
            <a:r>
              <a:rPr lang="de-DE" sz="2400" dirty="0">
                <a:ln>
                  <a:solidFill>
                    <a:schemeClr val="accent3"/>
                  </a:solidFill>
                </a:ln>
              </a:rPr>
              <a:t>B-Splines definiert?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304C7BDD-71BB-48E6-94F7-52C37551A9C8}"/>
              </a:ext>
            </a:extLst>
          </p:cNvPr>
          <p:cNvSpPr txBox="1"/>
          <p:nvPr/>
        </p:nvSpPr>
        <p:spPr>
          <a:xfrm>
            <a:off x="4319464" y="2920257"/>
            <a:ext cx="4824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7030A0"/>
                </a:solidFill>
              </a:rPr>
              <a:t>Der NURBS mit echten B-Splines ist „glatter“ und reagiert feiner auf die Steuerpunkte.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Die Einfachversion mit Polynomen 4. Grades ist „didaktische Erfindung“ </a:t>
            </a:r>
          </a:p>
          <a:p>
            <a:r>
              <a:rPr lang="de-DE" sz="2400" dirty="0">
                <a:solidFill>
                  <a:srgbClr val="FF0000"/>
                </a:solidFill>
              </a:rPr>
              <a:t>(von mir, nicht im Buch)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und nicht so edel. </a:t>
            </a:r>
            <a:r>
              <a:rPr lang="de-DE" sz="2400" dirty="0">
                <a:solidFill>
                  <a:srgbClr val="FF00FF"/>
                </a:solidFill>
              </a:rPr>
              <a:t>Aber Lernende können sie </a:t>
            </a:r>
            <a:r>
              <a:rPr lang="de-DE" sz="2400" b="1" dirty="0">
                <a:solidFill>
                  <a:srgbClr val="FF00FF"/>
                </a:solidFill>
              </a:rPr>
              <a:t>selbst</a:t>
            </a:r>
            <a:r>
              <a:rPr lang="de-DE" sz="2400" dirty="0">
                <a:solidFill>
                  <a:srgbClr val="FF00FF"/>
                </a:solidFill>
              </a:rPr>
              <a:t> finden.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C82698D0-58DA-421A-B434-84B2B8F19FFA}"/>
              </a:ext>
            </a:extLst>
          </p:cNvPr>
          <p:cNvSpPr txBox="1">
            <a:spLocks/>
          </p:cNvSpPr>
          <p:nvPr/>
        </p:nvSpPr>
        <p:spPr>
          <a:xfrm>
            <a:off x="179512" y="267342"/>
            <a:ext cx="8640960" cy="432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Vergleich der Möglichkeiten für NURBS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9B5C784-4F96-9697-56DC-3DD796B1CDFD}"/>
              </a:ext>
            </a:extLst>
          </p:cNvPr>
          <p:cNvSpPr txBox="1"/>
          <p:nvPr/>
        </p:nvSpPr>
        <p:spPr>
          <a:xfrm>
            <a:off x="214861" y="3470763"/>
            <a:ext cx="386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00B050"/>
                </a:solidFill>
              </a:rPr>
              <a:t>Warum eigentlich Summe 1?</a:t>
            </a:r>
            <a:endParaRPr lang="de-DE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/>
              <p:nvPr/>
            </p:nvSpPr>
            <p:spPr>
              <a:xfrm>
                <a:off x="332588" y="3929994"/>
                <a:ext cx="3744416" cy="2492927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Bildet man die Steuerpunkte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 affin ab, so ist zu wünschen, dass der Spline aus den Bildpunkten P</a:t>
                </a:r>
                <a:r>
                  <a:rPr lang="de-DE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‘  auch wirklich mit dem </a:t>
                </a:r>
                <a:r>
                  <a:rPr lang="de-DE" b="1" dirty="0">
                    <a:solidFill>
                      <a:schemeClr val="accent1">
                        <a:lumMod val="50000"/>
                      </a:schemeClr>
                    </a:solidFill>
                  </a:rPr>
                  <a:t>affinen Bild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des Ur-Splines übereinstimmt. Wegen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groupChr>
                      <m:groupChrPr>
                        <m:chr m:val="→"/>
                        <m:vertJc m:val="bot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𝐴𝑃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muss dafür aber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nary>
                    <m:r>
                      <m:rPr>
                        <m:nor/>
                      </m:rPr>
                      <a:rPr lang="de-DE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m:t>gelten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Also muss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sein.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D4F2BEE-A3C1-7A91-DA42-12625BE3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88" y="3929994"/>
                <a:ext cx="3744416" cy="2492927"/>
              </a:xfrm>
              <a:prstGeom prst="rect">
                <a:avLst/>
              </a:prstGeom>
              <a:blipFill>
                <a:blip r:embed="rId6"/>
                <a:stretch>
                  <a:fillRect l="-8724" t="-966" b="-25604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530FC299-5528-485D-A866-C5B693825CFD}"/>
              </a:ext>
            </a:extLst>
          </p:cNvPr>
          <p:cNvSpPr txBox="1"/>
          <p:nvPr/>
        </p:nvSpPr>
        <p:spPr>
          <a:xfrm>
            <a:off x="7301285" y="6025476"/>
            <a:ext cx="180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rgbClr val="A64DFF"/>
                </a:solidFill>
              </a:rPr>
              <a:t>ggb nächste Folie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71" y="1952148"/>
            <a:ext cx="4781000" cy="11592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267442" y="6039632"/>
            <a:ext cx="675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Kreativen Erfindungen sind Tor und Tür geöffnet!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53" y="342396"/>
            <a:ext cx="9994712" cy="1012062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ln>
                  <a:solidFill>
                    <a:schemeClr val="accent3"/>
                  </a:solidFill>
                </a:ln>
              </a:rPr>
              <a:t>NURBS mit B-Splines vom Grad 3 </a:t>
            </a:r>
            <a:br>
              <a:rPr lang="de-DE" sz="3600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sind </a:t>
            </a:r>
            <a:r>
              <a:rPr lang="de-DE" sz="3600" dirty="0">
                <a:ln>
                  <a:solidFill>
                    <a:schemeClr val="accent3"/>
                  </a:solidFill>
                </a:ln>
                <a:solidFill>
                  <a:srgbClr val="A64DFF"/>
                </a:solidFill>
              </a:rPr>
              <a:t>hier</a:t>
            </a:r>
            <a:r>
              <a:rPr lang="de-DE" sz="3600" dirty="0">
                <a:ln>
                  <a:solidFill>
                    <a:schemeClr val="accent3"/>
                  </a:solidFill>
                </a:ln>
              </a:rPr>
              <a:t> mit „Knoten“ im Abstand 1 gezeigt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48280D-1216-4FAC-B4E3-F9CFFB04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23505"/>
            <a:ext cx="2533932" cy="12805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F2D49BA-795B-41DA-8D8D-BC57FD835244}"/>
              </a:ext>
            </a:extLst>
          </p:cNvPr>
          <p:cNvSpPr txBox="1"/>
          <p:nvPr/>
        </p:nvSpPr>
        <p:spPr>
          <a:xfrm>
            <a:off x="251520" y="30928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„Karl“ ist die Parameterkurve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3EA23B-3428-4BFD-A99A-7A62691185FD}"/>
              </a:ext>
            </a:extLst>
          </p:cNvPr>
          <p:cNvSpPr txBox="1"/>
          <p:nvPr/>
        </p:nvSpPr>
        <p:spPr>
          <a:xfrm>
            <a:off x="251520" y="3377271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554582-06CD-4A6C-8C31-0C74C439EF50}"/>
              </a:ext>
            </a:extLst>
          </p:cNvPr>
          <p:cNvSpPr txBox="1"/>
          <p:nvPr/>
        </p:nvSpPr>
        <p:spPr>
          <a:xfrm>
            <a:off x="247991" y="3735023"/>
            <a:ext cx="85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0,3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1,3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D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E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4,3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F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5,3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G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6,3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H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7,3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(t)+ I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8,3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E63D2D1-CC4A-4A51-8DE1-8EAB573E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4992396"/>
            <a:ext cx="806209" cy="8751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A4EDCAF-1188-473F-B693-FEFB6402C290}"/>
              </a:ext>
            </a:extLst>
          </p:cNvPr>
          <p:cNvSpPr txBox="1"/>
          <p:nvPr/>
        </p:nvSpPr>
        <p:spPr>
          <a:xfrm flipH="1">
            <a:off x="6885116" y="4697586"/>
            <a:ext cx="188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2. Aufl. S. 416</a:t>
            </a:r>
          </a:p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1. 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Aufl.S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. 379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9A51147-8747-4C06-832D-2C8FD3CDBD72}"/>
              </a:ext>
            </a:extLst>
          </p:cNvPr>
          <p:cNvSpPr txBox="1"/>
          <p:nvPr/>
        </p:nvSpPr>
        <p:spPr>
          <a:xfrm>
            <a:off x="421928" y="1442674"/>
            <a:ext cx="8424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jedem Intervall der Breite 1 bilden 4 Hügel </a:t>
            </a:r>
            <a:r>
              <a:rPr lang="de-DE" sz="2400" dirty="0">
                <a:solidFill>
                  <a:schemeClr val="accent1"/>
                </a:solidFill>
              </a:rPr>
              <a:t>eine Basis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14:cNvPr>
              <p14:cNvContentPartPr/>
              <p14:nvPr/>
            </p14:nvContentPartPr>
            <p14:xfrm>
              <a:off x="-1880951" y="4660102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82BD7EB-1BCD-C1E1-5041-E8A438066C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916951" y="462446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3DE7EE44-022A-4C0E-D0D8-B0378B1B3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53" y="4873998"/>
            <a:ext cx="5361418" cy="12746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EBCF3B-885A-F91F-F13B-9A1061E2D798}"/>
              </a:ext>
            </a:extLst>
          </p:cNvPr>
          <p:cNvSpPr txBox="1"/>
          <p:nvPr/>
        </p:nvSpPr>
        <p:spPr>
          <a:xfrm>
            <a:off x="278091" y="4137611"/>
            <a:ext cx="81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i p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(t)   ist entweder ein echter B-Spline vom Grad p oder ein „didaktischer“  Polynom-Hügel 4. Grades oder ein Bernsteinpolynom von Grad p.</a:t>
            </a:r>
          </a:p>
        </p:txBody>
      </p:sp>
      <p:pic>
        <p:nvPicPr>
          <p:cNvPr id="10" name="Grafik 9">
            <a:hlinkClick r:id="rId10" action="ppaction://hlinkfile"/>
            <a:extLst>
              <a:ext uri="{FF2B5EF4-FFF2-40B4-BE49-F238E27FC236}">
                <a16:creationId xmlns:a16="http://schemas.microsoft.com/office/drawing/2014/main" id="{FDEBC40B-B3B5-3A33-4BCD-2B07821599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6" y="1958403"/>
            <a:ext cx="894725" cy="861277"/>
          </a:xfrm>
          <a:prstGeom prst="rect">
            <a:avLst/>
          </a:prstGeom>
        </p:spPr>
      </p:pic>
      <p:pic>
        <p:nvPicPr>
          <p:cNvPr id="14" name="Grafik 13">
            <a:hlinkClick r:id="rId12" action="ppaction://hlinkfile"/>
            <a:extLst>
              <a:ext uri="{FF2B5EF4-FFF2-40B4-BE49-F238E27FC236}">
                <a16:creationId xmlns:a16="http://schemas.microsoft.com/office/drawing/2014/main" id="{3B42E700-318B-0258-47FA-9DE8900F0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10" y="5362854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F76E455-C4C1-46C9-A0DE-F953C624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643092"/>
            <a:ext cx="1238267" cy="134413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74C82F7-83FC-49F4-9776-A0273DCE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8" y="2307339"/>
            <a:ext cx="2643987" cy="1725540"/>
          </a:xfrm>
          <a:prstGeom prst="rect">
            <a:avLst/>
          </a:prstGeom>
        </p:spPr>
      </p:pic>
      <p:sp>
        <p:nvSpPr>
          <p:cNvPr id="26" name="Titel 7">
            <a:extLst>
              <a:ext uri="{FF2B5EF4-FFF2-40B4-BE49-F238E27FC236}">
                <a16:creationId xmlns:a16="http://schemas.microsoft.com/office/drawing/2014/main" id="{CE971B04-BEF6-49B9-D08E-A48E40FDC567}"/>
              </a:ext>
            </a:extLst>
          </p:cNvPr>
          <p:cNvSpPr txBox="1">
            <a:spLocks/>
          </p:cNvSpPr>
          <p:nvPr/>
        </p:nvSpPr>
        <p:spPr>
          <a:xfrm>
            <a:off x="2581270" y="122193"/>
            <a:ext cx="443900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Exakte Geometrie mit </a:t>
            </a:r>
          </a:p>
          <a:p>
            <a:pPr algn="l"/>
            <a:r>
              <a:rPr lang="de-DE" sz="3200" dirty="0">
                <a:ln>
                  <a:solidFill>
                    <a:schemeClr val="accent3"/>
                  </a:solidFill>
                </a:ln>
              </a:rPr>
              <a:t>NURBS ist möglich.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E0A63-DEAB-3037-439A-7A679C3B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67" y="219748"/>
            <a:ext cx="1926559" cy="189495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5F62EBE-06EC-4DC9-7C6A-CCCD95C0C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267" y="127700"/>
            <a:ext cx="806209" cy="8751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AA3B56-AAAA-614B-9945-FD63F8F213A3}"/>
              </a:ext>
            </a:extLst>
          </p:cNvPr>
          <p:cNvSpPr txBox="1"/>
          <p:nvPr/>
        </p:nvSpPr>
        <p:spPr>
          <a:xfrm>
            <a:off x="6826482" y="1140166"/>
            <a:ext cx="231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S.420f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(1.Aufl. S. 380f )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FEDBD5-AEE8-58FB-B4AA-533F5A71BF92}"/>
              </a:ext>
            </a:extLst>
          </p:cNvPr>
          <p:cNvSpPr txBox="1"/>
          <p:nvPr/>
        </p:nvSpPr>
        <p:spPr>
          <a:xfrm>
            <a:off x="3151675" y="2188670"/>
            <a:ext cx="4333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dirty="0">
                <a:solidFill>
                  <a:srgbClr val="FF0000"/>
                </a:solidFill>
              </a:rPr>
              <a:t>Trisektrix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 hat die implizite Gleichung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954803-38BC-1210-2218-18BF6DE64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734089"/>
            <a:ext cx="2868565" cy="34019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4AF7AE-A478-C030-7FAB-6FA8EF8C4B0D}"/>
              </a:ext>
            </a:extLst>
          </p:cNvPr>
          <p:cNvSpPr txBox="1"/>
          <p:nvPr/>
        </p:nvSpPr>
        <p:spPr>
          <a:xfrm>
            <a:off x="3046086" y="3143819"/>
            <a:ext cx="5643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Durch den Schnitt mit einer Geraden durch den singulären Punkt findet man ggf. eine  rationale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Parametrisierung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(s. links), für die Trisektrix ist sie 3. Grades.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D9DC091-4B07-F84D-D980-6ED80E8ACFA4}"/>
              </a:ext>
            </a:extLst>
          </p:cNvPr>
          <p:cNvSpPr txBox="1"/>
          <p:nvPr/>
        </p:nvSpPr>
        <p:spPr>
          <a:xfrm>
            <a:off x="251520" y="4018589"/>
            <a:ext cx="8299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Um eine exakte Kurve C1 stetig und differenzierbar in eine exakte Kurve C2  zu</a:t>
            </a:r>
          </a:p>
          <a:p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verwandeln, kann man (oft) einen NURBS konstruieren, der dieses leistet.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Dieses und das weitere Vorgehen ist für die Trisektrix 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und den Kreis ganz ausführlich in dem Aufsatz vorgeführt, </a:t>
            </a: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den Sie unmittelbar nach der Präsentation verlinkt finden.</a:t>
            </a:r>
          </a:p>
          <a:p>
            <a:endParaRPr lang="de-DE" sz="20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  <a:p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Die Herleitung für die Lemniskate von </a:t>
            </a:r>
            <a:r>
              <a:rPr lang="de-DE" sz="2000" dirty="0" err="1">
                <a:solidFill>
                  <a:srgbClr val="1B7D1B"/>
                </a:solidFill>
                <a:latin typeface="Lucida Calligraphy" panose="03010101010101010101" pitchFamily="66" charset="0"/>
              </a:rPr>
              <a:t>Gerono</a:t>
            </a:r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 bekommen Sie hier von mir als Weihnachtsgeschenk, Versprochen!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35C1C7-7D16-A07F-8FD8-12D84962A484}"/>
              </a:ext>
            </a:extLst>
          </p:cNvPr>
          <p:cNvSpPr txBox="1"/>
          <p:nvPr/>
        </p:nvSpPr>
        <p:spPr>
          <a:xfrm>
            <a:off x="2487126" y="1045523"/>
            <a:ext cx="6333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In der 3. Auflage sind nun </a:t>
            </a:r>
          </a:p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 Metamorphosen  von einer Kurve zu</a:t>
            </a:r>
          </a:p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 einer anderen. </a:t>
            </a:r>
          </a:p>
          <a:p>
            <a:pPr algn="l"/>
            <a:r>
              <a:rPr lang="de-DE" sz="2000" dirty="0">
                <a:solidFill>
                  <a:srgbClr val="1B7D1B"/>
                </a:solidFill>
                <a:latin typeface="Lucida Calligraphy" panose="03010101010101010101" pitchFamily="66" charset="0"/>
              </a:rPr>
              <a:t>Hierzu folgt jetzt ein Beispiel: </a:t>
            </a:r>
            <a:endParaRPr lang="de-DE" sz="1400" dirty="0">
              <a:solidFill>
                <a:srgbClr val="1B7D1B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46C7-256E-2E74-CD2B-1CAE1119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8B205BF-131B-E0C4-9B52-27972B8F1E64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10DE0C4-FFEB-5BBB-BF3B-607F90CA6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F92F54D-8C46-94E6-09B6-964B45A35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693" y="259486"/>
            <a:ext cx="3919391" cy="1421750"/>
          </a:xfrm>
        </p:spPr>
        <p:txBody>
          <a:bodyPr>
            <a:noAutofit/>
          </a:bodyPr>
          <a:lstStyle/>
          <a:p>
            <a:r>
              <a:rPr lang="de-DE" sz="2800" dirty="0">
                <a:ln>
                  <a:solidFill>
                    <a:schemeClr val="accent3"/>
                  </a:solidFill>
                </a:ln>
              </a:rPr>
              <a:t>Metamorphose von der Trisektrix zum Kreis,</a:t>
            </a:r>
            <a:br>
              <a:rPr lang="de-DE" sz="2800" dirty="0">
                <a:ln>
                  <a:solidFill>
                    <a:schemeClr val="accent3"/>
                  </a:solidFill>
                </a:ln>
              </a:rPr>
            </a:br>
            <a:r>
              <a:rPr lang="de-DE" sz="2000" dirty="0">
                <a:ln>
                  <a:solidFill>
                    <a:schemeClr val="accent3"/>
                  </a:solidFill>
                </a:ln>
              </a:rPr>
              <a:t>der hier negativ durchlaufen wird, vom Nordpol zum Ostpol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894EE2-6084-9C9C-E316-A5EBA8491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28960"/>
            <a:ext cx="3384376" cy="36166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326613D-0295-C022-B41C-CA7CE13F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092" y="435604"/>
            <a:ext cx="2280969" cy="16436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51DB60B-8F44-87E4-EB9D-539C6D55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4" y="271071"/>
            <a:ext cx="2430456" cy="249209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01E05DA-C2CE-3852-3C06-BE995ED5DC4E}"/>
              </a:ext>
            </a:extLst>
          </p:cNvPr>
          <p:cNvSpPr txBox="1"/>
          <p:nvPr/>
        </p:nvSpPr>
        <p:spPr>
          <a:xfrm>
            <a:off x="3059832" y="6160932"/>
            <a:ext cx="23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echte-Trisektrix-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Bz.ggb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Grafik 11">
            <a:hlinkClick r:id="rId5" action="ppaction://hlinkfile"/>
            <a:extLst>
              <a:ext uri="{FF2B5EF4-FFF2-40B4-BE49-F238E27FC236}">
                <a16:creationId xmlns:a16="http://schemas.microsoft.com/office/drawing/2014/main" id="{5CF97366-9D9F-4280-4BDB-F59B85AEA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90" y="5295225"/>
            <a:ext cx="1019175" cy="981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3DDADCB-3A58-5D64-4491-E8E4DE916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0822" y="2824964"/>
            <a:ext cx="3161409" cy="331397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7FF3CF-10F9-2AD4-5047-20599573C317}"/>
              </a:ext>
            </a:extLst>
          </p:cNvPr>
          <p:cNvSpPr txBox="1"/>
          <p:nvPr/>
        </p:nvSpPr>
        <p:spPr>
          <a:xfrm>
            <a:off x="2522909" y="1982554"/>
            <a:ext cx="45733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C00000"/>
                </a:solidFill>
              </a:rPr>
              <a:t>Die Trisektix dagegen startet am Ostpol</a:t>
            </a:r>
            <a:r>
              <a:rPr lang="de-DE" b="1" dirty="0">
                <a:solidFill>
                  <a:srgbClr val="C00000"/>
                </a:solidFill>
              </a:rPr>
              <a:t>.</a:t>
            </a:r>
          </a:p>
          <a:p>
            <a:pPr algn="l"/>
            <a:r>
              <a:rPr lang="de-DE" b="1" dirty="0">
                <a:solidFill>
                  <a:srgbClr val="C00000"/>
                </a:solidFill>
              </a:rPr>
              <a:t>Das zwingt sie zu der deutlichen Umwendung</a:t>
            </a:r>
            <a:r>
              <a:rPr lang="de-DE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2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63C3-7509-4EFC-329B-92738133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EF6BA76-ABA8-7479-F0CA-FC55441E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82076"/>
            <a:ext cx="8562412" cy="52636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266D406-AA9A-BCEE-C21A-A8BE21590192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6D1050A-ECDB-7BCB-7D4B-43C6EDE8F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E05840-A2C8-7D85-1C7F-4F270A60713E}"/>
              </a:ext>
            </a:extLst>
          </p:cNvPr>
          <p:cNvSpPr txBox="1"/>
          <p:nvPr/>
        </p:nvSpPr>
        <p:spPr>
          <a:xfrm>
            <a:off x="5148064" y="260648"/>
            <a:ext cx="238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1"/>
                </a:solidFill>
              </a:rPr>
              <a:t>Lemniskate von Gerona</a:t>
            </a:r>
          </a:p>
          <a:p>
            <a:pPr algn="l"/>
            <a:r>
              <a:rPr lang="de-DE" dirty="0">
                <a:solidFill>
                  <a:schemeClr val="accent1"/>
                </a:solidFill>
              </a:rPr>
              <a:t>mit ihrem Gerüst</a:t>
            </a:r>
          </a:p>
        </p:txBody>
      </p:sp>
      <p:pic>
        <p:nvPicPr>
          <p:cNvPr id="2" name="Grafik 1">
            <a:hlinkClick r:id="rId3" action="ppaction://hlinkfile"/>
            <a:extLst>
              <a:ext uri="{FF2B5EF4-FFF2-40B4-BE49-F238E27FC236}">
                <a16:creationId xmlns:a16="http://schemas.microsoft.com/office/drawing/2014/main" id="{B2BD1D15-167C-5CB2-1F39-6B9DFEA2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64622"/>
            <a:ext cx="1019175" cy="9810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BC0D669-A50B-F3D7-C83F-A53B89F92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867352"/>
            <a:ext cx="1958231" cy="1266084"/>
          </a:xfrm>
          <a:prstGeom prst="rect">
            <a:avLst/>
          </a:prstGeom>
        </p:spPr>
      </p:pic>
      <p:pic>
        <p:nvPicPr>
          <p:cNvPr id="16" name="Grafik 15">
            <a:hlinkClick r:id="rId6" action="ppaction://hlinkfile"/>
            <a:extLst>
              <a:ext uri="{FF2B5EF4-FFF2-40B4-BE49-F238E27FC236}">
                <a16:creationId xmlns:a16="http://schemas.microsoft.com/office/drawing/2014/main" id="{E8C02CB2-E72A-AEDA-CA2C-F92B11CEE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36" y="244285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1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35D35-BC92-6395-2CBE-B03656A0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651304" cy="1143000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Hein Mück </a:t>
            </a:r>
            <a:r>
              <a:rPr lang="de-DE" dirty="0" err="1">
                <a:solidFill>
                  <a:srgbClr val="FF0000"/>
                </a:solidFill>
              </a:rPr>
              <a:t>un</a:t>
            </a:r>
            <a:r>
              <a:rPr lang="de-DE" dirty="0">
                <a:solidFill>
                  <a:srgbClr val="FF0000"/>
                </a:solidFill>
              </a:rPr>
              <a:t> sin Fru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sz="3600" dirty="0">
                <a:solidFill>
                  <a:srgbClr val="FF0000"/>
                </a:solidFill>
              </a:rPr>
              <a:t>habe ich für die MNU Bremerhaven erfunden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B29C858E-9512-0A11-3EB8-A04F7675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980506-7D3C-ECDA-3FC8-23BCD262F2B1}"/>
              </a:ext>
            </a:extLst>
          </p:cNvPr>
          <p:cNvSpPr txBox="1"/>
          <p:nvPr/>
        </p:nvSpPr>
        <p:spPr>
          <a:xfrm>
            <a:off x="539552" y="1268760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Hier möchte ich für die </a:t>
            </a:r>
            <a:r>
              <a:rPr lang="de-DE" sz="3200" dirty="0" err="1">
                <a:solidFill>
                  <a:srgbClr val="00B050"/>
                </a:solidFill>
                <a:latin typeface="Lucida Calligraphy" panose="03010101010101010101" pitchFamily="66" charset="0"/>
              </a:rPr>
              <a:t>Gerono‘sche</a:t>
            </a:r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 Lemniskate die ganze Herleitung durchführen. 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Damit es nun aber nicht noch  länger dauert, bis hier die Inhalte vom Vortrag stehen, nehme ich mir das für die nächsten grauen, kalten Novembertage vor.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Bitte haben Sie etwas Geduld!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  <a:latin typeface="Lucida Calligraphy" panose="03010101010101010101" pitchFamily="66" charset="0"/>
              </a:rPr>
              <a:t>Es wird ein Weihnachtsgeschenk.</a:t>
            </a:r>
          </a:p>
        </p:txBody>
      </p:sp>
    </p:spTree>
    <p:extLst>
      <p:ext uri="{BB962C8B-B14F-4D97-AF65-F5344CB8AC3E}">
        <p14:creationId xmlns:p14="http://schemas.microsoft.com/office/powerpoint/2010/main" val="397957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87" y="17231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Lesen Sie ausführlicher in den Büchern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A4457A52-CCF4-4CAE-808D-F367ACB60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737697"/>
            <a:ext cx="4905696" cy="27420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FA74DB-E99C-40BC-ABA2-813B1D0E5C06}"/>
              </a:ext>
            </a:extLst>
          </p:cNvPr>
          <p:cNvSpPr txBox="1"/>
          <p:nvPr/>
        </p:nvSpPr>
        <p:spPr>
          <a:xfrm>
            <a:off x="1187624" y="356087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Numerik,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9.2.4, S 248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3F5FB-672F-42A1-B3E6-808696FA293E}"/>
              </a:ext>
            </a:extLst>
          </p:cNvPr>
          <p:cNvSpPr txBox="1"/>
          <p:nvPr/>
        </p:nvSpPr>
        <p:spPr>
          <a:xfrm>
            <a:off x="3707904" y="3507439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Splines+NURBS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5.3 bis 5.4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51F62A-975E-4866-AE94-158DEAA73042}"/>
              </a:ext>
            </a:extLst>
          </p:cNvPr>
          <p:cNvSpPr txBox="1"/>
          <p:nvPr/>
        </p:nvSpPr>
        <p:spPr>
          <a:xfrm>
            <a:off x="540116" y="4991556"/>
            <a:ext cx="8419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</a:t>
            </a:r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  <a:hlinkClick r:id="rId5" action="ppaction://hlinkfile"/>
              </a:rPr>
              <a:t>Vorträge</a:t>
            </a:r>
            <a:endParaRPr lang="de-DE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auf der Site, die hier blaues Layout hat.</a:t>
            </a:r>
          </a:p>
          <a:p>
            <a:pPr algn="ctr"/>
            <a:endParaRPr lang="de-DE" sz="20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7814760-B77B-7475-8BDC-878D3636AE38}"/>
              </a:ext>
            </a:extLst>
          </p:cNvPr>
          <p:cNvSpPr txBox="1"/>
          <p:nvPr/>
        </p:nvSpPr>
        <p:spPr>
          <a:xfrm>
            <a:off x="4427984" y="2460364"/>
            <a:ext cx="112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2. Auflage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A6B413-96CD-E60E-5575-B8263634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287" y="737697"/>
            <a:ext cx="2522717" cy="27384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7002CA-A801-52FE-4D7B-9F95466CBF17}"/>
              </a:ext>
            </a:extLst>
          </p:cNvPr>
          <p:cNvSpPr txBox="1"/>
          <p:nvPr/>
        </p:nvSpPr>
        <p:spPr>
          <a:xfrm>
            <a:off x="6012160" y="1789507"/>
            <a:ext cx="18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Dörte Haftendorn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4C606E-FD1C-3AEC-E9F0-E5D0E3B83C8F}"/>
              </a:ext>
            </a:extLst>
          </p:cNvPr>
          <p:cNvSpPr txBox="1"/>
          <p:nvPr/>
        </p:nvSpPr>
        <p:spPr>
          <a:xfrm>
            <a:off x="6084168" y="3498261"/>
            <a:ext cx="1887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Reichhaltiger 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Kurvenvorrat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D83B4E-FC0E-7847-1281-3D1BFB6603A6}"/>
              </a:ext>
            </a:extLst>
          </p:cNvPr>
          <p:cNvSpPr txBox="1"/>
          <p:nvPr/>
        </p:nvSpPr>
        <p:spPr>
          <a:xfrm>
            <a:off x="2411760" y="4329258"/>
            <a:ext cx="479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Alle diese Bücher bei Springer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nature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, Heidelberg</a:t>
            </a:r>
          </a:p>
        </p:txBody>
      </p:sp>
    </p:spTree>
    <p:extLst>
      <p:ext uri="{BB962C8B-B14F-4D97-AF65-F5344CB8AC3E}">
        <p14:creationId xmlns:p14="http://schemas.microsoft.com/office/powerpoint/2010/main" val="420528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462407" y="1369787"/>
            <a:ext cx="3850564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Animationsfilme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verstehen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707" y="183808"/>
            <a:ext cx="5400600" cy="1163208"/>
          </a:xfrm>
        </p:spPr>
        <p:txBody>
          <a:bodyPr>
            <a:normAutofit/>
          </a:bodyPr>
          <a:lstStyle/>
          <a:p>
            <a:r>
              <a:rPr lang="de-DE" sz="2000" dirty="0"/>
              <a:t> </a:t>
            </a:r>
            <a:r>
              <a:rPr lang="de-DE" sz="3300" dirty="0"/>
              <a:t>11. 11. 20 um 11 Uhr 2025  MNU Bremerhaven</a:t>
            </a:r>
            <a:endParaRPr lang="de-DE" dirty="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9FB0DF98-B79F-4842-ADA6-2959432C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1B8D85-DB11-1D65-5A14-494A83EF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70" y="332656"/>
            <a:ext cx="4696480" cy="5506218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AB876B71-3263-BBDD-8C0F-F26B063E7554}"/>
              </a:ext>
            </a:extLst>
          </p:cNvPr>
          <p:cNvSpPr txBox="1">
            <a:spLocks/>
          </p:cNvSpPr>
          <p:nvPr/>
        </p:nvSpPr>
        <p:spPr>
          <a:xfrm>
            <a:off x="195502" y="3717032"/>
            <a:ext cx="4768894" cy="2349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4B0BD2-1DBD-78F2-C78E-6B6E1EC4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768" y="190805"/>
            <a:ext cx="4696480" cy="5506218"/>
          </a:xfrm>
          <a:prstGeom prst="rect">
            <a:avLst/>
          </a:prstGeom>
        </p:spPr>
      </p:pic>
      <p:pic>
        <p:nvPicPr>
          <p:cNvPr id="8" name="Grafik 7">
            <a:hlinkClick r:id="rId3" action="ppaction://hlinkfile"/>
            <a:extLst>
              <a:ext uri="{FF2B5EF4-FFF2-40B4-BE49-F238E27FC236}">
                <a16:creationId xmlns:a16="http://schemas.microsoft.com/office/drawing/2014/main" id="{5C8BCE39-0E7E-7038-35B0-C43A83BCF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75" y="5085144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37095"/>
            <a:ext cx="4627127" cy="26269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9756" y="6377759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525855" y="120618"/>
            <a:ext cx="7772400" cy="116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>
                  <a:solidFill>
                    <a:schemeClr val="accent3"/>
                  </a:solidFill>
                </a:ln>
              </a:rPr>
              <a:t>NURBS </a:t>
            </a:r>
          </a:p>
          <a:p>
            <a:r>
              <a:rPr lang="de-DE" sz="4000" dirty="0">
                <a:ln>
                  <a:solidFill>
                    <a:schemeClr val="accent3"/>
                  </a:solidFill>
                </a:ln>
              </a:rPr>
              <a:t>Grundlage für Animationsfilme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55" y="1221949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11. 11.2025  MNU Bremerhaven</a:t>
            </a:r>
            <a:endParaRPr lang="de-DE" sz="2000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6DAD9-CE58-42BE-AFB5-830A50128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56701"/>
            <a:ext cx="3624188" cy="21312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D76F27-7D12-41BD-9E67-3BC3DEB58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" y="4156246"/>
            <a:ext cx="3618913" cy="216994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14EC20A-94C4-4AEB-9A94-74FBD47C6752}"/>
              </a:ext>
            </a:extLst>
          </p:cNvPr>
          <p:cNvSpPr txBox="1"/>
          <p:nvPr/>
        </p:nvSpPr>
        <p:spPr>
          <a:xfrm>
            <a:off x="3923928" y="4151055"/>
            <a:ext cx="4968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imm Steuerpunkte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nd ein Basissystem (z.B. Polynome),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ichtige Linearkombination.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ald ist „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Hein Mück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“ fertig.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 macht „Hein“  jede geometrische Bewegung brav mit, z.B. eine Spiegelung.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43AC64-7EBC-4CCD-BDCB-307E3E0869E5}"/>
              </a:ext>
            </a:extLst>
          </p:cNvPr>
          <p:cNvSpPr txBox="1"/>
          <p:nvPr/>
        </p:nvSpPr>
        <p:spPr>
          <a:xfrm>
            <a:off x="3515505" y="4144589"/>
            <a:ext cx="43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N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U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pPr algn="l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5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98B5F4F-E87A-7B89-5F44-D64FE8A923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521"/>
            <a:ext cx="6789485" cy="37475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04" y="260648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Bézier-Spline, eine geometrische Erzeugung</a:t>
            </a:r>
          </a:p>
        </p:txBody>
      </p:sp>
      <p:pic>
        <p:nvPicPr>
          <p:cNvPr id="6" name="Grafik 5">
            <a:hlinkClick r:id="rId3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36641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8A3164B0-010F-4879-9FEC-0E96B62739F5}"/>
              </a:ext>
            </a:extLst>
          </p:cNvPr>
          <p:cNvSpPr txBox="1"/>
          <p:nvPr/>
        </p:nvSpPr>
        <p:spPr>
          <a:xfrm>
            <a:off x="166401" y="4687079"/>
            <a:ext cx="693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Ein vektorieller Beweis ergibt die Bernsteinpolynome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51FE953-E688-4470-BB55-E7834D2AE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9735"/>
            <a:ext cx="9144000" cy="11420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8A0B30-A460-4F5F-A1B5-84D692FA7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693" y="1909123"/>
            <a:ext cx="1387713" cy="150636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1ADE64A-19A1-406B-A7C4-DC7ACBDCBE7A}"/>
              </a:ext>
            </a:extLst>
          </p:cNvPr>
          <p:cNvSpPr txBox="1"/>
          <p:nvPr/>
        </p:nvSpPr>
        <p:spPr>
          <a:xfrm>
            <a:off x="7033115" y="3502295"/>
            <a:ext cx="151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Kapitel 5.3.3 f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2. Auflage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374BD9-E456-E033-022B-5B53C9E07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144721"/>
            <a:ext cx="5657710" cy="34555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5630D6-B286-2B52-61B4-34B76C9D5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728" y="2918093"/>
            <a:ext cx="3129562" cy="18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1B03E-F48F-C9B0-1D9A-13FEF1409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44CA020-B2C7-1ECE-97E0-58DE2B118394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F437778-7B8C-AE06-DFE6-B58EA79CC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625616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21E497-F5F7-2B46-34D3-7EBD03925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Bézier-Splines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0D428055-1089-D4E8-F954-7FAE06B31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00922"/>
            <a:ext cx="1019175" cy="9810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03EC75C-5164-CBD2-64B1-7B9797B50F23}"/>
              </a:ext>
            </a:extLst>
          </p:cNvPr>
          <p:cNvSpPr txBox="1"/>
          <p:nvPr/>
        </p:nvSpPr>
        <p:spPr>
          <a:xfrm>
            <a:off x="179512" y="66998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Die </a:t>
            </a: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Bernsteinpolynome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9BFFAE-9AD1-3AFC-2096-4F260C52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6" y="1554575"/>
            <a:ext cx="2626681" cy="29468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F72D67-8053-6D55-BD54-06F522BC0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554575"/>
            <a:ext cx="2952328" cy="1754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2F3734-C78C-0216-7273-6B5F564BC2E4}"/>
              </a:ext>
            </a:extLst>
          </p:cNvPr>
          <p:cNvSpPr txBox="1"/>
          <p:nvPr/>
        </p:nvSpPr>
        <p:spPr>
          <a:xfrm>
            <a:off x="3148179" y="3476446"/>
            <a:ext cx="2719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Polynome 3. Grades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3 Nullstellen genau für x=0 und x=1</a:t>
            </a:r>
          </a:p>
          <a:p>
            <a:pPr algn="l"/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Es sind sämtliche Möglichkeiten.</a:t>
            </a:r>
          </a:p>
          <a:p>
            <a:pPr algn="l"/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Herleitung gleich!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FB53CE-AA47-2D05-9E9F-334DF72A2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918" y="3132423"/>
            <a:ext cx="3136940" cy="29602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6EA081-6690-180D-1C24-915C6B3EFF7D}"/>
              </a:ext>
            </a:extLst>
          </p:cNvPr>
          <p:cNvSpPr txBox="1"/>
          <p:nvPr/>
        </p:nvSpPr>
        <p:spPr>
          <a:xfrm flipH="1">
            <a:off x="6279344" y="2045080"/>
            <a:ext cx="261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ist die Summe der Ordinaten an jeder Stelle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5E0224D-3A26-7262-A50B-496E8FE9A7A2}"/>
                  </a:ext>
                </a:extLst>
              </p:cNvPr>
              <p:cNvSpPr txBox="1"/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05E0224D-3A26-7262-A50B-496E8FE9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416" y="1033824"/>
                <a:ext cx="93775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BF90102F-784B-B77B-E37F-624404307989}"/>
              </a:ext>
            </a:extLst>
          </p:cNvPr>
          <p:cNvSpPr txBox="1"/>
          <p:nvPr/>
        </p:nvSpPr>
        <p:spPr>
          <a:xfrm>
            <a:off x="4211960" y="1017018"/>
            <a:ext cx="380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bilden eine Basis im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D78B3DF-35F3-5103-25F4-4ADD857D2288}"/>
              </a:ext>
            </a:extLst>
          </p:cNvPr>
          <p:cNvSpPr txBox="1"/>
          <p:nvPr/>
        </p:nvSpPr>
        <p:spPr>
          <a:xfrm>
            <a:off x="6232570" y="163349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Wegen ((1-x)+x)</a:t>
            </a:r>
            <a:r>
              <a:rPr lang="de-DE" sz="2400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=1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38C98C-16DC-1A64-082B-96FA9D0D1FC7}"/>
              </a:ext>
            </a:extLst>
          </p:cNvPr>
          <p:cNvSpPr txBox="1"/>
          <p:nvPr/>
        </p:nvSpPr>
        <p:spPr>
          <a:xfrm>
            <a:off x="755576" y="560722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Interaktiv auch zu sehen,</a:t>
            </a:r>
          </a:p>
        </p:txBody>
      </p:sp>
    </p:spTree>
    <p:extLst>
      <p:ext uri="{BB962C8B-B14F-4D97-AF65-F5344CB8AC3E}">
        <p14:creationId xmlns:p14="http://schemas.microsoft.com/office/powerpoint/2010/main" val="14426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fik 70">
            <a:extLst>
              <a:ext uri="{FF2B5EF4-FFF2-40B4-BE49-F238E27FC236}">
                <a16:creationId xmlns:a16="http://schemas.microsoft.com/office/drawing/2014/main" id="{2347BAD2-9C74-3C7B-A39A-5B80F288E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64" y="2932795"/>
            <a:ext cx="3609986" cy="22048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80" y="217323"/>
            <a:ext cx="8857100" cy="658408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Dadurch ist der Bézier-Spline eine Parameterkurve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BD1DA0-EE77-45FB-A291-4A70797F86FB}"/>
              </a:ext>
            </a:extLst>
          </p:cNvPr>
          <p:cNvSpPr txBox="1"/>
          <p:nvPr/>
        </p:nvSpPr>
        <p:spPr>
          <a:xfrm flipH="1">
            <a:off x="294697" y="1003525"/>
            <a:ext cx="8282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Linearkombination der </a:t>
            </a:r>
            <a:r>
              <a:rPr lang="de-DE" sz="2400" b="1" dirty="0">
                <a:solidFill>
                  <a:srgbClr val="FF0000"/>
                </a:solidFill>
              </a:rPr>
              <a:t>Bernsteinpolynome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                                             mit den Steuerpunkten als Koeffizienten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326B05-C941-4B17-A490-2C7CD51AC14A}"/>
              </a:ext>
            </a:extLst>
          </p:cNvPr>
          <p:cNvSpPr txBox="1"/>
          <p:nvPr/>
        </p:nvSpPr>
        <p:spPr>
          <a:xfrm>
            <a:off x="283790" y="2353786"/>
            <a:ext cx="836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y(t)=  A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 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C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D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B30FB9-22F6-477B-8FC5-EB812081CD92}"/>
              </a:ext>
            </a:extLst>
          </p:cNvPr>
          <p:cNvSpPr txBox="1"/>
          <p:nvPr/>
        </p:nvSpPr>
        <p:spPr>
          <a:xfrm>
            <a:off x="364646" y="3575395"/>
            <a:ext cx="30243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470DE9-AC2A-4FBB-88AF-3AB395690DC6}"/>
              </a:ext>
            </a:extLst>
          </p:cNvPr>
          <p:cNvSpPr txBox="1"/>
          <p:nvPr/>
        </p:nvSpPr>
        <p:spPr>
          <a:xfrm>
            <a:off x="318678" y="301287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 GeoGebra: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129C9D9-CCFB-47E2-81FF-29541596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37" y="4211891"/>
            <a:ext cx="2952328" cy="1754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7917736-555A-7DCC-BBEC-17CF1B4D4761}"/>
              </a:ext>
            </a:extLst>
          </p:cNvPr>
          <p:cNvSpPr txBox="1"/>
          <p:nvPr/>
        </p:nvSpPr>
        <p:spPr>
          <a:xfrm>
            <a:off x="294696" y="1830566"/>
            <a:ext cx="8360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x(t)=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  +  </a:t>
            </a:r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28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8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5D1CE6ED-CB13-9501-41DA-D78077CBF4AB}"/>
              </a:ext>
            </a:extLst>
          </p:cNvPr>
          <p:cNvSpPr/>
          <p:nvPr/>
        </p:nvSpPr>
        <p:spPr>
          <a:xfrm>
            <a:off x="5364088" y="4191506"/>
            <a:ext cx="2404619" cy="2364392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Problem: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Fortsetzung mit mehr Steuerpunkten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91DF64C2-CA6D-055C-92EA-41BB4D2156A2}"/>
                  </a:ext>
                </a:extLst>
              </p14:cNvPr>
              <p14:cNvContentPartPr/>
              <p14:nvPr/>
            </p14:nvContentPartPr>
            <p14:xfrm>
              <a:off x="8095531" y="3844205"/>
              <a:ext cx="51840" cy="1008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91DF64C2-CA6D-055C-92EA-41BB4D2156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1211" y="3839885"/>
                <a:ext cx="60480" cy="1872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feld 68">
            <a:extLst>
              <a:ext uri="{FF2B5EF4-FFF2-40B4-BE49-F238E27FC236}">
                <a16:creationId xmlns:a16="http://schemas.microsoft.com/office/drawing/2014/main" id="{CE4A4E69-6148-FD2C-9BD6-43B9CF30C104}"/>
              </a:ext>
            </a:extLst>
          </p:cNvPr>
          <p:cNvSpPr txBox="1"/>
          <p:nvPr/>
        </p:nvSpPr>
        <p:spPr>
          <a:xfrm>
            <a:off x="8147371" y="3844205"/>
            <a:ext cx="326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60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EC5FA31-AEB8-43A8-BB7A-8437ED781995}"/>
              </a:ext>
            </a:extLst>
          </p:cNvPr>
          <p:cNvSpPr txBox="1"/>
          <p:nvPr/>
        </p:nvSpPr>
        <p:spPr>
          <a:xfrm>
            <a:off x="8577209" y="3675136"/>
            <a:ext cx="365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800" dirty="0">
                <a:solidFill>
                  <a:srgbClr val="00B05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56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4" grpId="0"/>
      <p:bldP spid="11" grpId="0"/>
      <p:bldP spid="10" grpId="0" animBg="1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accent6">
                    <a:lumMod val="75000"/>
                  </a:schemeClr>
                </a:solidFill>
              </a:rPr>
              <a:t>Weiterführende Spline-Konzepte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CB6D7215-0D5B-4E34-A9FA-382FC45951BF}"/>
              </a:ext>
            </a:extLst>
          </p:cNvPr>
          <p:cNvSpPr txBox="1"/>
          <p:nvPr/>
        </p:nvSpPr>
        <p:spPr>
          <a:xfrm>
            <a:off x="2699792" y="80392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7BB89-49B9-4A68-A2DE-FF469D162532}"/>
              </a:ext>
            </a:extLst>
          </p:cNvPr>
          <p:cNvSpPr txBox="1"/>
          <p:nvPr/>
        </p:nvSpPr>
        <p:spPr>
          <a:xfrm>
            <a:off x="5292840" y="795163"/>
            <a:ext cx="349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sz="3200" dirty="0">
                <a:solidFill>
                  <a:srgbClr val="FF0000"/>
                </a:solidFill>
              </a:rPr>
              <a:t>NURBS als ZIEL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130935" y="3387341"/>
            <a:ext cx="4369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 aus Polynomen 3.Grades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Intervallbreite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Nutzbar an den Stellen, an denen 4 Basisfunktionen wirken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80C6ED3-9BF3-4F3F-9348-010B5BD4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32" y="1379938"/>
            <a:ext cx="3616877" cy="21814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E8812DE-D409-4D33-A930-2B374A9722A4}"/>
              </a:ext>
            </a:extLst>
          </p:cNvPr>
          <p:cNvSpPr txBox="1"/>
          <p:nvPr/>
        </p:nvSpPr>
        <p:spPr>
          <a:xfrm>
            <a:off x="539553" y="55951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N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2800" dirty="0">
                <a:solidFill>
                  <a:srgbClr val="FF0000"/>
                </a:solidFill>
              </a:rPr>
              <a:t>U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niform </a:t>
            </a:r>
            <a:r>
              <a:rPr lang="de-DE" sz="2800" dirty="0">
                <a:solidFill>
                  <a:srgbClr val="FF0000"/>
                </a:solidFill>
              </a:rPr>
              <a:t>R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ational </a:t>
            </a:r>
            <a:r>
              <a:rPr lang="de-DE" sz="2800" dirty="0">
                <a:solidFill>
                  <a:srgbClr val="FF0000"/>
                </a:solidFill>
              </a:rPr>
              <a:t>B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sz="2800" dirty="0">
                <a:solidFill>
                  <a:srgbClr val="FF0000"/>
                </a:solidFill>
              </a:rPr>
              <a:t>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plines: </a:t>
            </a:r>
            <a:r>
              <a:rPr lang="de-DE" sz="2800" dirty="0">
                <a:solidFill>
                  <a:schemeClr val="accent1"/>
                </a:solidFill>
              </a:rPr>
              <a:t>NURBS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17" y="1323063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4693603" y="4719852"/>
            <a:ext cx="714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Im Nutzungsbereich </a:t>
            </a:r>
          </a:p>
          <a:p>
            <a:pPr algn="l"/>
            <a:r>
              <a:rPr lang="de-DE" sz="3200" dirty="0">
                <a:solidFill>
                  <a:srgbClr val="00B050"/>
                </a:solidFill>
              </a:rPr>
              <a:t>ist die Summe 1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620A073-91C0-8448-0A64-91AC96F5C73C}"/>
              </a:ext>
            </a:extLst>
          </p:cNvPr>
          <p:cNvSpPr txBox="1"/>
          <p:nvPr/>
        </p:nvSpPr>
        <p:spPr>
          <a:xfrm>
            <a:off x="4723216" y="3396413"/>
            <a:ext cx="452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Basiselemente aus rationalen Funktionen 3.Grades sind n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icht notwendig</a:t>
            </a:r>
            <a:r>
              <a:rPr lang="de-DE" sz="2000" b="1" dirty="0">
                <a:solidFill>
                  <a:srgbClr val="0602BE"/>
                </a:solidFill>
              </a:rPr>
              <a:t>*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kongruent. Sie sind nutzbar an den Stellen, an denen 4 Basiselement wirken.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31356F8-C44A-79E7-72F3-26CEB12DD9B1}"/>
              </a:ext>
            </a:extLst>
          </p:cNvPr>
          <p:cNvSpPr txBox="1"/>
          <p:nvPr/>
        </p:nvSpPr>
        <p:spPr>
          <a:xfrm>
            <a:off x="251520" y="6025148"/>
            <a:ext cx="8740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Nicht gleichförmige rationale B-Splines, es werden auch Polynom-Brüche wichtig.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14:cNvPr>
              <p14:cNvContentPartPr/>
              <p14:nvPr/>
            </p14:nvContentPartPr>
            <p14:xfrm>
              <a:off x="2358254" y="-675941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9BE2B10-20AB-3697-F8B7-32D3947270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0614" y="-693581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2427CDA-A6A8-9221-4211-05AD9A297517}"/>
              </a:ext>
            </a:extLst>
          </p:cNvPr>
          <p:cNvCxnSpPr/>
          <p:nvPr/>
        </p:nvCxnSpPr>
        <p:spPr>
          <a:xfrm>
            <a:off x="2555776" y="3387341"/>
            <a:ext cx="504056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1B5D49B-AB72-7916-A036-1FAD41865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35" y="4667099"/>
            <a:ext cx="4320480" cy="9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1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r>
              <a:rPr lang="de-DE" sz="14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40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  <a:endParaRPr lang="de-DE" sz="40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227480" y="1042365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Basis-Polynome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432" y="855589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46965" y="221459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Summe 1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F740C14-3774-4A77-B5CE-52599C24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164968"/>
            <a:ext cx="2291618" cy="248840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407CD73-4B71-4868-8D90-7985341B0B41}"/>
              </a:ext>
            </a:extLst>
          </p:cNvPr>
          <p:cNvSpPr txBox="1"/>
          <p:nvPr/>
        </p:nvSpPr>
        <p:spPr>
          <a:xfrm>
            <a:off x="219250" y="3497331"/>
            <a:ext cx="3430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wahre Grundfunktion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der B-Spline vom Grad 3 </a:t>
            </a:r>
          </a:p>
          <a:p>
            <a:pPr algn="l"/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</a:t>
            </a:r>
            <a:r>
              <a:rPr lang="de-DE" sz="2400" baseline="-25000" dirty="0">
                <a:solidFill>
                  <a:srgbClr val="0070C0"/>
                </a:solidFill>
              </a:rPr>
              <a:t>0,3</a:t>
            </a:r>
            <a:r>
              <a:rPr lang="de-DE" sz="2400" dirty="0">
                <a:solidFill>
                  <a:srgbClr val="0070C0"/>
                </a:solidFill>
              </a:rPr>
              <a:t>(t)           ----------</a:t>
            </a:r>
          </a:p>
          <a:p>
            <a:pPr algn="l"/>
            <a:endParaRPr lang="de-DE" sz="2400" dirty="0">
              <a:solidFill>
                <a:srgbClr val="0070C0"/>
              </a:solidFill>
            </a:endParaRP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besteht aus 4 Teilen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619AC2-F527-4E67-A122-D2A5C913BCF2}"/>
              </a:ext>
            </a:extLst>
          </p:cNvPr>
          <p:cNvSpPr txBox="1"/>
          <p:nvPr/>
        </p:nvSpPr>
        <p:spPr>
          <a:xfrm>
            <a:off x="146964" y="5857543"/>
            <a:ext cx="783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ABER: Anpassung an schulische Möglichkeiten</a:t>
            </a:r>
          </a:p>
        </p:txBody>
      </p:sp>
      <p:pic>
        <p:nvPicPr>
          <p:cNvPr id="32" name="Grafik 31">
            <a:hlinkClick r:id="rId6" action="ppaction://hlinkfile"/>
            <a:extLst>
              <a:ext uri="{FF2B5EF4-FFF2-40B4-BE49-F238E27FC236}">
                <a16:creationId xmlns:a16="http://schemas.microsoft.com/office/drawing/2014/main" id="{8BB7823F-9EA6-48DE-8F52-9D571FFD6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98" y="5688946"/>
            <a:ext cx="894725" cy="861277"/>
          </a:xfrm>
          <a:prstGeom prst="rect">
            <a:avLst/>
          </a:prstGeom>
        </p:spPr>
      </p:pic>
      <p:sp>
        <p:nvSpPr>
          <p:cNvPr id="26" name="Doppelte Welle 25">
            <a:extLst>
              <a:ext uri="{FF2B5EF4-FFF2-40B4-BE49-F238E27FC236}">
                <a16:creationId xmlns:a16="http://schemas.microsoft.com/office/drawing/2014/main" id="{F562007B-A5E2-87E3-C122-DBE2213ACBF7}"/>
              </a:ext>
            </a:extLst>
          </p:cNvPr>
          <p:cNvSpPr/>
          <p:nvPr/>
        </p:nvSpPr>
        <p:spPr>
          <a:xfrm>
            <a:off x="5275693" y="944951"/>
            <a:ext cx="3430363" cy="620633"/>
          </a:xfrm>
          <a:prstGeom prst="double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Sind das Polynome 4. Grades mit 2 doppelten Nullstellen?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D46443-F03A-72F4-CB60-E54CACEA68AF}"/>
              </a:ext>
            </a:extLst>
          </p:cNvPr>
          <p:cNvSpPr txBox="1"/>
          <p:nvPr/>
        </p:nvSpPr>
        <p:spPr>
          <a:xfrm rot="1242958">
            <a:off x="5505696" y="2327242"/>
            <a:ext cx="3017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000" dirty="0">
                <a:solidFill>
                  <a:schemeClr val="accent1"/>
                </a:solidFill>
              </a:rPr>
              <a:t>Leider nicht!</a:t>
            </a:r>
          </a:p>
        </p:txBody>
      </p:sp>
    </p:spTree>
    <p:extLst>
      <p:ext uri="{BB962C8B-B14F-4D97-AF65-F5344CB8AC3E}">
        <p14:creationId xmlns:p14="http://schemas.microsoft.com/office/powerpoint/2010/main" val="26927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9487B17-82DA-5EFA-8B74-EFAB7A52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8" y="610574"/>
            <a:ext cx="7478064" cy="294683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294002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„Didaktische“ NURBS </a:t>
            </a:r>
            <a:r>
              <a:rPr lang="de-DE" sz="3200" dirty="0">
                <a:ln>
                  <a:solidFill>
                    <a:schemeClr val="accent3"/>
                  </a:solidFill>
                </a:ln>
              </a:rPr>
              <a:t>mit Polynomen 4.Grades</a:t>
            </a:r>
            <a:endParaRPr lang="de-DE" sz="3600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CC6794A2-EFC6-4D98-A677-DB6548240F00}"/>
              </a:ext>
            </a:extLst>
          </p:cNvPr>
          <p:cNvSpPr txBox="1"/>
          <p:nvPr/>
        </p:nvSpPr>
        <p:spPr>
          <a:xfrm>
            <a:off x="179512" y="3534885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Summe 1,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ist das wahr?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A9F13-378F-4B95-84B4-C478AE248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494" y="3460458"/>
            <a:ext cx="6419039" cy="25652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D52817-512C-4837-98D8-3B89A2EFBCE6}"/>
              </a:ext>
            </a:extLst>
          </p:cNvPr>
          <p:cNvSpPr txBox="1"/>
          <p:nvPr/>
        </p:nvSpPr>
        <p:spPr>
          <a:xfrm>
            <a:off x="107504" y="4616505"/>
            <a:ext cx="25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LEIDER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knapp vorbei!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0360DA-ADFE-4C0F-9A01-2172D0FAE799}"/>
              </a:ext>
            </a:extLst>
          </p:cNvPr>
          <p:cNvSpPr txBox="1"/>
          <p:nvPr/>
        </p:nvSpPr>
        <p:spPr>
          <a:xfrm>
            <a:off x="278934" y="5938305"/>
            <a:ext cx="74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70C0"/>
                </a:solidFill>
              </a:rPr>
              <a:t>B</a:t>
            </a:r>
            <a:r>
              <a:rPr lang="de-DE" sz="2800" baseline="-25000" dirty="0">
                <a:solidFill>
                  <a:srgbClr val="0070C0"/>
                </a:solidFill>
              </a:rPr>
              <a:t>0,3</a:t>
            </a:r>
            <a:r>
              <a:rPr lang="de-DE" sz="2800" dirty="0">
                <a:solidFill>
                  <a:srgbClr val="0070C0"/>
                </a:solidFill>
              </a:rPr>
              <a:t> hat Sattel-</a:t>
            </a:r>
            <a:r>
              <a:rPr lang="de-DE" sz="2800" dirty="0" err="1">
                <a:solidFill>
                  <a:srgbClr val="0070C0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de-DE" sz="2800" baseline="-25000" dirty="0">
                <a:solidFill>
                  <a:srgbClr val="0070C0"/>
                </a:solidFill>
              </a:rPr>
              <a:t> 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dirty="0">
                <a:solidFill>
                  <a:srgbClr val="1B7D1B"/>
                </a:solidFill>
              </a:rPr>
              <a:t>V</a:t>
            </a:r>
            <a:r>
              <a:rPr lang="de-DE" sz="2800" baseline="-25000" dirty="0">
                <a:solidFill>
                  <a:srgbClr val="1B7D1B"/>
                </a:solidFill>
              </a:rPr>
              <a:t>0</a:t>
            </a:r>
            <a:r>
              <a:rPr lang="de-DE" sz="2800" dirty="0">
                <a:solidFill>
                  <a:srgbClr val="1B7D1B"/>
                </a:solidFill>
              </a:rPr>
              <a:t> hat nur doppelte </a:t>
            </a:r>
            <a:r>
              <a:rPr lang="de-DE" sz="2800" dirty="0" err="1">
                <a:solidFill>
                  <a:srgbClr val="1B7D1B"/>
                </a:solidFill>
              </a:rPr>
              <a:t>Nst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/>
              <p:nvPr/>
            </p:nvSpPr>
            <p:spPr>
              <a:xfrm>
                <a:off x="-36512" y="1238417"/>
                <a:ext cx="1296144" cy="1170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0.03≈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273</m:t>
                          </m:r>
                        </m:den>
                      </m:f>
                    </m:oMath>
                  </m:oMathPara>
                </a14:m>
                <a:endParaRPr lang="de-DE" sz="16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algn="l"/>
                <a:r>
                  <a:rPr lang="de-DE" sz="2000" dirty="0">
                    <a:solidFill>
                      <a:schemeClr val="accent6">
                        <a:lumMod val="75000"/>
                      </a:schemeClr>
                    </a:solidFill>
                  </a:rPr>
                  <a:t>Sorgt für</a:t>
                </a:r>
              </a:p>
              <a:p>
                <a:pPr algn="l"/>
                <a:r>
                  <a:rPr lang="de-DE" sz="2000" dirty="0">
                    <a:solidFill>
                      <a:schemeClr val="accent6">
                        <a:lumMod val="75000"/>
                      </a:schemeClr>
                    </a:solidFill>
                  </a:rPr>
                  <a:t>„etwa 1“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8417"/>
                <a:ext cx="1296144" cy="1170513"/>
              </a:xfrm>
              <a:prstGeom prst="rect">
                <a:avLst/>
              </a:prstGeom>
              <a:blipFill>
                <a:blip r:embed="rId7"/>
                <a:stretch>
                  <a:fillRect l="-4695"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B4EDC50-5778-4DAF-A47B-9716F15DEA23}"/>
              </a:ext>
            </a:extLst>
          </p:cNvPr>
          <p:cNvSpPr txBox="1"/>
          <p:nvPr/>
        </p:nvSpPr>
        <p:spPr>
          <a:xfrm>
            <a:off x="278934" y="3275792"/>
            <a:ext cx="5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aseline="-25000" dirty="0">
                <a:solidFill>
                  <a:srgbClr val="0070C0"/>
                </a:solidFill>
              </a:rPr>
              <a:t>0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6332871-FE84-BA4E-E68C-63B1AC2E5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4009" y="3579933"/>
            <a:ext cx="4528266" cy="3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BA5E-F2AE-0041-FE63-90B44B25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281908B-8446-67F3-4769-27AC9F8C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6" y="3134898"/>
            <a:ext cx="4387786" cy="2360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0D7771D-59C7-A6AC-1901-0DD23574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191324"/>
            <a:ext cx="8325851" cy="231901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B31EE0-3BA5-9F17-D15D-AB5188039A2F}"/>
              </a:ext>
            </a:extLst>
          </p:cNvPr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822414F6-C325-D1C1-E50C-30E5C915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0C096AB-7032-6E76-7D26-A95326FFA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Dennoch:          „Didaktische“ B-Splines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FF9074-C825-D1B8-D478-93F94AB70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6" y="874155"/>
            <a:ext cx="4291101" cy="2200036"/>
          </a:xfrm>
          <a:prstGeom prst="rect">
            <a:avLst/>
          </a:prstGeom>
        </p:spPr>
      </p:pic>
      <p:pic>
        <p:nvPicPr>
          <p:cNvPr id="15" name="Grafik 14">
            <a:hlinkClick r:id="rId5" action="ppaction://hlinkfile"/>
            <a:extLst>
              <a:ext uri="{FF2B5EF4-FFF2-40B4-BE49-F238E27FC236}">
                <a16:creationId xmlns:a16="http://schemas.microsoft.com/office/drawing/2014/main" id="{BE30E5F8-5298-2639-5525-4ACB6FDA5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0745"/>
            <a:ext cx="894725" cy="8612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1E5C4A1-3535-F28E-E6B8-0C625F274768}"/>
              </a:ext>
            </a:extLst>
          </p:cNvPr>
          <p:cNvSpPr txBox="1"/>
          <p:nvPr/>
        </p:nvSpPr>
        <p:spPr>
          <a:xfrm>
            <a:off x="6706358" y="23045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 +</a:t>
            </a:r>
          </a:p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Karline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D12CAF6-AD5F-FDE3-3547-271BB3E92DD9}"/>
              </a:ext>
            </a:extLst>
          </p:cNvPr>
          <p:cNvSpPr txBox="1"/>
          <p:nvPr/>
        </p:nvSpPr>
        <p:spPr>
          <a:xfrm>
            <a:off x="4355976" y="78791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2A35D9F-EC62-D85F-2336-A03A20A3361D}"/>
              </a:ext>
            </a:extLst>
          </p:cNvPr>
          <p:cNvSpPr txBox="1"/>
          <p:nvPr/>
        </p:nvSpPr>
        <p:spPr>
          <a:xfrm>
            <a:off x="4355976" y="11592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F9A2A6-4E8A-FC6E-9742-5ADB4AA306D5}"/>
              </a:ext>
            </a:extLst>
          </p:cNvPr>
          <p:cNvSpPr txBox="1"/>
          <p:nvPr/>
        </p:nvSpPr>
        <p:spPr>
          <a:xfrm>
            <a:off x="4600182" y="1682526"/>
            <a:ext cx="280111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F29CC0-3E7E-1E08-657F-CF22925BB70B}"/>
              </a:ext>
            </a:extLst>
          </p:cNvPr>
          <p:cNvSpPr txBox="1"/>
          <p:nvPr/>
        </p:nvSpPr>
        <p:spPr>
          <a:xfrm>
            <a:off x="35496" y="5495578"/>
            <a:ext cx="734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Basispolynome vom Grad 4, aber die Summe war nicht konstant 1..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427954-151C-A452-619F-8B85BC9939B7}"/>
              </a:ext>
            </a:extLst>
          </p:cNvPr>
          <p:cNvSpPr txBox="1"/>
          <p:nvPr/>
        </p:nvSpPr>
        <p:spPr>
          <a:xfrm>
            <a:off x="50149" y="5817458"/>
            <a:ext cx="734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7030A0"/>
                </a:solidFill>
              </a:rPr>
              <a:t>B-Splines haben gestückelte Basispolynome vom Grad 3 </a:t>
            </a:r>
          </a:p>
          <a:p>
            <a:pPr algn="l"/>
            <a:r>
              <a:rPr lang="de-DE" sz="2000" dirty="0">
                <a:solidFill>
                  <a:srgbClr val="7030A0"/>
                </a:solidFill>
              </a:rPr>
              <a:t>                 und die Summe ist genau konstant 1.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A50B5B9-328D-AA90-F8EE-94FE44AB6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888" y="5085184"/>
            <a:ext cx="1349179" cy="14650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C58CD43-DCF8-74C7-1515-F0DC16C47561}"/>
              </a:ext>
            </a:extLst>
          </p:cNvPr>
          <p:cNvSpPr txBox="1"/>
          <p:nvPr/>
        </p:nvSpPr>
        <p:spPr>
          <a:xfrm>
            <a:off x="539552" y="987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7B7E8E-76E5-9455-C57C-F8B6D957FE5D}"/>
              </a:ext>
            </a:extLst>
          </p:cNvPr>
          <p:cNvSpPr txBox="1"/>
          <p:nvPr/>
        </p:nvSpPr>
        <p:spPr>
          <a:xfrm>
            <a:off x="427564" y="2980668"/>
            <a:ext cx="565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FF00FF"/>
                </a:solidFill>
              </a:rPr>
              <a:t>Kopiere die ggb-Datei und bilde mit (</a:t>
            </a:r>
            <a:r>
              <a:rPr lang="de-DE" dirty="0" err="1">
                <a:solidFill>
                  <a:srgbClr val="FF00FF"/>
                </a:solidFill>
              </a:rPr>
              <a:t>Ax,Ay</a:t>
            </a:r>
            <a:r>
              <a:rPr lang="de-DE" dirty="0">
                <a:solidFill>
                  <a:srgbClr val="FF00FF"/>
                </a:solidFill>
              </a:rPr>
              <a:t>), (</a:t>
            </a:r>
            <a:r>
              <a:rPr lang="de-DE" dirty="0" err="1">
                <a:solidFill>
                  <a:srgbClr val="FF00FF"/>
                </a:solidFill>
              </a:rPr>
              <a:t>Bx,B,y</a:t>
            </a:r>
            <a:r>
              <a:rPr lang="de-DE" dirty="0">
                <a:solidFill>
                  <a:srgbClr val="FF00FF"/>
                </a:solidFill>
              </a:rPr>
              <a:t>), …</a:t>
            </a:r>
          </a:p>
          <a:p>
            <a:pPr algn="l"/>
            <a:r>
              <a:rPr lang="de-DE" dirty="0">
                <a:solidFill>
                  <a:srgbClr val="FF00FF"/>
                </a:solidFill>
              </a:rPr>
              <a:t>  einfach deinen eigenen Polygonzug…</a:t>
            </a:r>
          </a:p>
        </p:txBody>
      </p:sp>
    </p:spTree>
    <p:extLst>
      <p:ext uri="{BB962C8B-B14F-4D97-AF65-F5344CB8AC3E}">
        <p14:creationId xmlns:p14="http://schemas.microsoft.com/office/powerpoint/2010/main" val="22597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6" grpId="0"/>
      <p:bldP spid="21" grpId="0"/>
      <p:bldP spid="10" grpId="0"/>
      <p:bldP spid="10" grpId="1"/>
      <p:bldP spid="10" grpId="2"/>
    </p:bld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1539</Words>
  <Application>Microsoft Office PowerPoint</Application>
  <PresentationFormat>Bildschirmpräsentation (4:3)</PresentationFormat>
  <Paragraphs>174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Lucida Calligraphy</vt:lpstr>
      <vt:lpstr>Larissa-Design</vt:lpstr>
      <vt:lpstr>Escher-Metamorphose  mit B-Splines-NURBS mit vom Grad 3 </vt:lpstr>
      <vt:lpstr>PowerPoint-Präsentation</vt:lpstr>
      <vt:lpstr>Bézier-Spline, eine geometrische Erzeugung</vt:lpstr>
      <vt:lpstr>Bézier-Splines</vt:lpstr>
      <vt:lpstr>Dadurch ist der Bézier-Spline eine Parameterkurve</vt:lpstr>
      <vt:lpstr>Weiterführende Spline-Konzepte</vt:lpstr>
      <vt:lpstr>B-Splines</vt:lpstr>
      <vt:lpstr>„Didaktische“ NURBS mit Polynomen 4.Grades</vt:lpstr>
      <vt:lpstr>Dennoch:          „Didaktische“ B-Splines</vt:lpstr>
      <vt:lpstr>Violett: NURBS mit echten B-Splines</vt:lpstr>
      <vt:lpstr>Wie sind die echten  B-Splines definiert? </vt:lpstr>
      <vt:lpstr>NURBS mit B-Splines vom Grad 3  sind hier mit „Knoten“ im Abstand 1 gezeigt</vt:lpstr>
      <vt:lpstr>PowerPoint-Präsentation</vt:lpstr>
      <vt:lpstr>Metamorphose von der Trisektrix zum Kreis, der hier negativ durchlaufen wird, vom Nordpol zum Ostpol</vt:lpstr>
      <vt:lpstr>PowerPoint-Präsentation</vt:lpstr>
      <vt:lpstr>Hein Mück un sin Fru habe ich für die MNU Bremerhaven erfunden</vt:lpstr>
      <vt:lpstr>Lesen Sie ausführlicher in den Büchern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345</cp:revision>
  <cp:lastPrinted>2021-07-14T19:23:57Z</cp:lastPrinted>
  <dcterms:created xsi:type="dcterms:W3CDTF">2016-12-01T18:15:31Z</dcterms:created>
  <dcterms:modified xsi:type="dcterms:W3CDTF">2025-11-27T22:08:45Z</dcterms:modified>
</cp:coreProperties>
</file>