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1" r:id="rId1"/>
    <p:sldMasterId id="2147483665" r:id="rId2"/>
  </p:sldMasterIdLst>
  <p:notesMasterIdLst>
    <p:notesMasterId r:id="rId26"/>
  </p:notesMasterIdLst>
  <p:handoutMasterIdLst>
    <p:handoutMasterId r:id="rId27"/>
  </p:handoutMasterIdLst>
  <p:sldIdLst>
    <p:sldId id="256" r:id="rId3"/>
    <p:sldId id="407" r:id="rId4"/>
    <p:sldId id="306" r:id="rId5"/>
    <p:sldId id="408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404" r:id="rId14"/>
    <p:sldId id="405" r:id="rId15"/>
    <p:sldId id="406" r:id="rId16"/>
    <p:sldId id="395" r:id="rId17"/>
    <p:sldId id="396" r:id="rId18"/>
    <p:sldId id="402" r:id="rId19"/>
    <p:sldId id="399" r:id="rId20"/>
    <p:sldId id="400" r:id="rId21"/>
    <p:sldId id="403" r:id="rId22"/>
    <p:sldId id="401" r:id="rId23"/>
    <p:sldId id="336" r:id="rId24"/>
    <p:sldId id="334" r:id="rId25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70024"/>
    <a:srgbClr val="96979A"/>
    <a:srgbClr val="D5D5D5"/>
    <a:srgbClr val="D2D2D2"/>
    <a:srgbClr val="7B7B7B"/>
    <a:srgbClr val="AAAAAA"/>
    <a:srgbClr val="FF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79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198" y="-62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wmf"/><Relationship Id="rId1" Type="http://schemas.openxmlformats.org/officeDocument/2006/relationships/image" Target="../media/image13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wmf"/><Relationship Id="rId1" Type="http://schemas.openxmlformats.org/officeDocument/2006/relationships/image" Target="../media/image13.wmf"/><Relationship Id="rId5" Type="http://schemas.openxmlformats.org/officeDocument/2006/relationships/image" Target="../media/image23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ADC48D3-777B-444E-AD1D-F8FB675AD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0CC06EE-F0D9-430D-836C-E8459BEC68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23.09.2013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23.09.2013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23.09.2013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23.09.2013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23.09.2013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23.09.2013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C06EE-F0D9-430D-836C-E8459BEC680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23.09.2013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23.09.2013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FC36449-4C4B-4649-9F91-38A4340F723A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23.09.2013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37D7774-A943-4649-835D-95D615BFE70D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4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35436DE2-3395-4115-AA3D-D5C77A8D52F7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23.09.2013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5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5E04B36E-569F-44E5-9C11-7A274529C858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625975"/>
            <a:ext cx="7772400" cy="963613"/>
          </a:xfrm>
        </p:spPr>
        <p:txBody>
          <a:bodyPr/>
          <a:lstStyle>
            <a:lvl1pPr algn="ctr">
              <a:defRPr sz="2200" b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61025"/>
            <a:ext cx="6400800" cy="720725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 sz="1400" b="1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6237288"/>
            <a:ext cx="8353425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 </a:t>
            </a:r>
            <a:fld id="{F87E691D-567B-4327-8BA1-8FF089AB85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2"/>
          <a:srcRect b="55905"/>
          <a:stretch>
            <a:fillRect/>
          </a:stretch>
        </p:blipFill>
        <p:spPr bwMode="auto">
          <a:xfrm>
            <a:off x="3203848" y="47476"/>
            <a:ext cx="2667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14DC67C0-7043-4C31-ADFF-CB73C96875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5594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5594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4FCF1425-5EF2-4DA0-93D1-B2C6F4F108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4463"/>
            <a:ext cx="4038600" cy="483711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414463"/>
            <a:ext cx="4038600" cy="483711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2C688A59-560F-41B3-8043-C7DE7BE498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6686-7078-4D8A-8488-35883A8FC341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955E-0455-42FD-9272-0334A181CA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B891-A512-4B57-8860-00AEBD0765B0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0CF1-FFBB-4268-ACBC-6A4BDA683F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6A5B-4829-452B-8A06-78EE5121AEFD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19F74-7860-4B68-90FE-89D5E69D60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E6746-FDA3-498E-BD48-9C98310044D1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EF65-F212-4311-A554-A6A0806E48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E9067-92C4-4078-9775-4A5024E65676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71520-D486-427D-A4D2-40F023A9F6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EBE6-F96B-4845-97FC-D32C42AC4CB4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86699-0519-4215-BA30-F44B2976E7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70AD-1261-4D28-867B-68C038318F3D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F52F-59D0-4131-8D94-F4D0820B85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2FC43966-4C0F-4F6C-AD4D-03E4CFFB208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581D2-2A46-4BB2-BF85-659FA15B6F5C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BE7BE-2311-44CB-888E-C63259D288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826F7-1A82-4157-B25B-A22E84512826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F368-E4CA-4DAF-93BA-7D1B679F6A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B9A8-A036-4137-806A-B1C4E205A100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AEA8-5D4C-41CE-89E7-838E20E7C7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CFBD-717F-4E9E-B834-EBA082A99386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DD1E-0D1A-457F-9710-3D9D5FBA59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8DA4AFCC-1356-4BEC-AB52-E37483ADAE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4463"/>
            <a:ext cx="4038600" cy="483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4463"/>
            <a:ext cx="4038600" cy="483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53956DC8-5A63-400E-BFC7-9D4FDE5773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D38A18FF-8C67-4FC9-A6A5-EBBF48A0D0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DF6FD283-6023-498A-A25C-98F3AC084C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6ED0E55E-55CA-41D9-B64C-85A4A28336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E4C75E0A-13F7-4125-9160-6F005E616C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</a:t>
            </a:r>
            <a:r>
              <a:rPr lang="de-DE" dirty="0" smtClean="0"/>
              <a:t>www.mathematik-verstehen.de, </a:t>
            </a:r>
            <a:r>
              <a:rPr lang="de-DE" dirty="0"/>
              <a:t>Folie  </a:t>
            </a:r>
            <a:fld id="{2404C64B-C07C-4A73-B958-3B3E011DB8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4463"/>
            <a:ext cx="82296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9219" name="Picture 13"/>
          <p:cNvPicPr>
            <a:picLocks noChangeAspect="1" noChangeArrowheads="1"/>
          </p:cNvPicPr>
          <p:nvPr/>
        </p:nvPicPr>
        <p:blipFill>
          <a:blip r:embed="rId14"/>
          <a:srcRect b="55905"/>
          <a:stretch>
            <a:fillRect/>
          </a:stretch>
        </p:blipFill>
        <p:spPr bwMode="auto">
          <a:xfrm>
            <a:off x="3203848" y="47476"/>
            <a:ext cx="2667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381328"/>
            <a:ext cx="8642350" cy="360040"/>
          </a:xfrm>
          <a:prstGeom prst="rect">
            <a:avLst/>
          </a:prstGeom>
          <a:noFill/>
          <a:ln w="25400" cmpd="sng">
            <a:solidFill>
              <a:srgbClr val="742128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  Prof. Dr. Dörte Haftendorn, Leuphana Universität Lüneburg. www.mathematik-verstehen.de, Folie  </a:t>
            </a:r>
            <a:fld id="{CC8F84D9-D864-4533-A3A5-5E21C6E2B45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5pPr>
      <a:lvl6pPr marL="26114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6pPr>
      <a:lvl7pPr marL="30686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7pPr>
      <a:lvl8pPr marL="35258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8pPr>
      <a:lvl9pPr marL="39830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Char char="•"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34D4D5-5CE0-474E-9812-80CC4404829C}" type="datetime1">
              <a:rPr lang="de-DE"/>
              <a:pPr>
                <a:defRPr/>
              </a:pPr>
              <a:t>23.09.2013</a:t>
            </a:fld>
            <a:endParaRPr lang="de-DE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Char char="•"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Char char="•"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30F1C5-53D4-4097-9884-F0119703B3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2.bin"/><Relationship Id="rId7" Type="http://schemas.openxmlformats.org/officeDocument/2006/relationships/hyperlink" Target="file:///C:\Users\User\mathe-lehramt\numerik\interpolation\lagrange_pur_intpoly-vortrag.ggb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7.bin"/><Relationship Id="rId7" Type="http://schemas.openxmlformats.org/officeDocument/2006/relationships/hyperlink" Target="file:///C:\Users\User\mathe-lehramt\numerik\interpolation\newton_interpol.ggb" TargetMode="External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hyperlink" Target="file:///C:\Users\User\mathe-lehramt\numerik\interpolation\newton-interpol-ti.tns" TargetMode="External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C:\Users\User\mathe-lehramt\numerik\interpolation\lagrange_wirtschaft2.ggb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file:///C:\Users\User\mathe-lehramt\numerik\interpolation\wirtschaftsfunktionen-ti.t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User\mathe-lehramt\numerik\splines\spline4pkt-ti.tns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hyperlink" Target="file:///C:\Users\User\mathe-lehramt\numerik\splines\spline4pkt-ti.tns" TargetMode="Externa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the-lehramt\numerik\bezier\bezier_2013.ggb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png"/><Relationship Id="rId5" Type="http://schemas.openxmlformats.org/officeDocument/2006/relationships/image" Target="../media/image39.png"/><Relationship Id="rId4" Type="http://schemas.openxmlformats.org/officeDocument/2006/relationships/hyperlink" Target="file:///C:\Users\User\mathe-lehramt\numerik\bezier\bezier-ti.t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4.png"/><Relationship Id="rId4" Type="http://schemas.openxmlformats.org/officeDocument/2006/relationships/hyperlink" Target="file:///C:\Users\User\masuv\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C:\Users\User\mathe-lehramt\numerik\interpolation\lagrange_pur_intpoly.gg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96552" y="836712"/>
            <a:ext cx="10081120" cy="2088232"/>
          </a:xfrm>
        </p:spPr>
        <p:txBody>
          <a:bodyPr/>
          <a:lstStyle/>
          <a:p>
            <a:pPr algn="ctr"/>
            <a:r>
              <a:rPr lang="de-DE" sz="4000" b="0" dirty="0" smtClean="0">
                <a:solidFill>
                  <a:schemeClr val="accent6">
                    <a:lumMod val="75000"/>
                  </a:schemeClr>
                </a:solidFill>
              </a:rPr>
              <a:t>Vielfältige Anwendungen des Begriffs „Basis“ in Vektorräumen</a:t>
            </a:r>
            <a:r>
              <a:rPr lang="de-DE" sz="6600" b="0" dirty="0" smtClean="0">
                <a:solidFill>
                  <a:schemeClr val="tx2"/>
                </a:solidFill>
              </a:rPr>
              <a:t/>
            </a:r>
            <a:br>
              <a:rPr lang="de-DE" sz="6600" b="0" dirty="0" smtClean="0">
                <a:solidFill>
                  <a:schemeClr val="tx2"/>
                </a:solidFill>
              </a:rPr>
            </a:br>
            <a:endParaRPr lang="de-DE" sz="6600" b="0" dirty="0" smtClean="0">
              <a:solidFill>
                <a:schemeClr val="tx2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44624"/>
            <a:ext cx="3810247" cy="3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0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Grafik 16" descr="notenbogen-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265" y="4293096"/>
            <a:ext cx="3009231" cy="1753846"/>
          </a:xfrm>
          <a:prstGeom prst="rect">
            <a:avLst/>
          </a:prstGeom>
        </p:spPr>
      </p:pic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2420888"/>
            <a:ext cx="1296144" cy="381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128" y="2420888"/>
            <a:ext cx="2720303" cy="212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712" y="2420888"/>
            <a:ext cx="3640741" cy="24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47664" y="4941168"/>
            <a:ext cx="4536504" cy="115212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sz="1800" b="1" dirty="0" err="1" smtClean="0">
                <a:solidFill>
                  <a:schemeClr val="accent6"/>
                </a:solidFill>
              </a:rPr>
              <a:t>khdm</a:t>
            </a:r>
            <a:r>
              <a:rPr lang="de-DE" sz="1800" b="1" dirty="0" smtClean="0">
                <a:solidFill>
                  <a:schemeClr val="accent6"/>
                </a:solidFill>
              </a:rPr>
              <a:t> –Tagung</a:t>
            </a:r>
          </a:p>
          <a:p>
            <a:pPr marL="0" indent="0" algn="ctr">
              <a:buFont typeface="Arial" charset="0"/>
              <a:buNone/>
            </a:pPr>
            <a:r>
              <a:rPr lang="de-DE" sz="1800" b="1" dirty="0" smtClean="0">
                <a:solidFill>
                  <a:schemeClr val="accent6"/>
                </a:solidFill>
              </a:rPr>
              <a:t>Mathematik im Übergang</a:t>
            </a:r>
          </a:p>
          <a:p>
            <a:pPr marL="0" indent="0" algn="ctr">
              <a:buFont typeface="Arial" charset="0"/>
              <a:buNone/>
            </a:pPr>
            <a:r>
              <a:rPr lang="de-DE" sz="1800" b="1" dirty="0" smtClean="0">
                <a:solidFill>
                  <a:schemeClr val="accent6"/>
                </a:solidFill>
              </a:rPr>
              <a:t>Schule-Hochschule und 1. Studienjahr</a:t>
            </a:r>
          </a:p>
          <a:p>
            <a:pPr marL="0" indent="0" algn="ctr">
              <a:buFont typeface="Arial" charset="0"/>
              <a:buNone/>
            </a:pPr>
            <a:r>
              <a:rPr lang="de-DE" sz="1800" b="1" dirty="0" smtClean="0">
                <a:solidFill>
                  <a:schemeClr val="accent6"/>
                </a:solidFill>
              </a:rPr>
              <a:t>Paderborn 22. 2.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/>
              <a:t>Polynombasis nach Lagrange</a:t>
            </a:r>
            <a:endParaRPr lang="de-DE" sz="28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6400800" cy="649287"/>
          </a:xfrm>
        </p:spPr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Datenpunkte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427538" y="1916113"/>
            <a:ext cx="4030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/>
              <a:t>1. 2. 3. und 4. Basispolynom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356100" y="4652963"/>
            <a:ext cx="3590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/>
              <a:t>Und daraus entsteht das </a:t>
            </a:r>
          </a:p>
          <a:p>
            <a:pPr>
              <a:buFont typeface="Wingdings" pitchFamily="2" charset="2"/>
              <a:buNone/>
            </a:pPr>
            <a:r>
              <a:rPr lang="de-DE" sz="2400"/>
              <a:t>Interpolationspolynom</a:t>
            </a:r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4067175" y="2420938"/>
          <a:ext cx="4645025" cy="519112"/>
        </p:xfrm>
        <a:graphic>
          <a:graphicData uri="http://schemas.openxmlformats.org/presentationml/2006/ole">
            <p:oleObj spid="_x0000_s216066" name="Equation" r:id="rId3" imgW="2158920" imgH="241200" progId="Equation.DSMT4">
              <p:embed/>
            </p:oleObj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4067175" y="3573463"/>
          <a:ext cx="4645025" cy="519112"/>
        </p:xfrm>
        <a:graphic>
          <a:graphicData uri="http://schemas.openxmlformats.org/presentationml/2006/ole">
            <p:oleObj spid="_x0000_s216067" name="Equation" r:id="rId4" imgW="2158920" imgH="241200" progId="Equation.DSMT4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4067175" y="2997200"/>
          <a:ext cx="4645025" cy="519113"/>
        </p:xfrm>
        <a:graphic>
          <a:graphicData uri="http://schemas.openxmlformats.org/presentationml/2006/ole">
            <p:oleObj spid="_x0000_s216068" name="Equation" r:id="rId5" imgW="2158920" imgH="241200" progId="Equation.DSMT4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4067175" y="4076700"/>
          <a:ext cx="4645025" cy="519113"/>
        </p:xfrm>
        <a:graphic>
          <a:graphicData uri="http://schemas.openxmlformats.org/presentationml/2006/ole">
            <p:oleObj spid="_x0000_s216069" name="Equation" r:id="rId6" imgW="2158920" imgH="241200" progId="Equation.DSMT4">
              <p:embed/>
            </p:oleObj>
          </a:graphicData>
        </a:graphic>
      </p:graphicFrame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356100" y="5373688"/>
            <a:ext cx="341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0000"/>
                </a:solidFill>
              </a:rPr>
              <a:t>als Linearkombination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9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18" descr="geogebra-icon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4368" y="5229200"/>
            <a:ext cx="936103" cy="936104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536" y="1814487"/>
            <a:ext cx="3284537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6070" name="Object 6"/>
          <p:cNvGraphicFramePr>
            <a:graphicFrameLocks noChangeAspect="1"/>
          </p:cNvGraphicFramePr>
          <p:nvPr/>
        </p:nvGraphicFramePr>
        <p:xfrm>
          <a:off x="639763" y="5876925"/>
          <a:ext cx="6502400" cy="503238"/>
        </p:xfrm>
        <a:graphic>
          <a:graphicData uri="http://schemas.openxmlformats.org/presentationml/2006/ole">
            <p:oleObj spid="_x0000_s216070" name="Equation" r:id="rId10" imgW="311148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/>
              <a:t>Polynombasis nach Newton</a:t>
            </a:r>
            <a:endParaRPr lang="de-DE" sz="280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6400800" cy="649287"/>
          </a:xfrm>
        </p:spPr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Datenpunkte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355976" y="4149080"/>
            <a:ext cx="30460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000" dirty="0"/>
              <a:t>Und daraus entsteht das </a:t>
            </a:r>
          </a:p>
          <a:p>
            <a:pPr>
              <a:buFont typeface="Wingdings" pitchFamily="2" charset="2"/>
              <a:buNone/>
            </a:pPr>
            <a:r>
              <a:rPr lang="de-DE" sz="2000" dirty="0"/>
              <a:t>Interpolationspolynom</a:t>
            </a: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5652120" y="1268760"/>
          <a:ext cx="1446213" cy="519112"/>
        </p:xfrm>
        <a:graphic>
          <a:graphicData uri="http://schemas.openxmlformats.org/presentationml/2006/ole">
            <p:oleObj spid="_x0000_s217090" name="Equation" r:id="rId3" imgW="672840" imgH="241200" progId="Equation.DSMT4">
              <p:embed/>
            </p:oleObj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4572000" y="2276872"/>
          <a:ext cx="3606800" cy="519112"/>
        </p:xfrm>
        <a:graphic>
          <a:graphicData uri="http://schemas.openxmlformats.org/presentationml/2006/ole">
            <p:oleObj spid="_x0000_s217091" name="Equation" r:id="rId4" imgW="1676160" imgH="241200" progId="Equation.DSMT4">
              <p:embed/>
            </p:oleObj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5220072" y="1772816"/>
          <a:ext cx="2460625" cy="519113"/>
        </p:xfrm>
        <a:graphic>
          <a:graphicData uri="http://schemas.openxmlformats.org/presentationml/2006/ole">
            <p:oleObj spid="_x0000_s217092" name="Equation" r:id="rId5" imgW="1143000" imgH="241200" progId="Equation.DSMT4">
              <p:embed/>
            </p:oleObj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4067944" y="2780928"/>
          <a:ext cx="4727575" cy="519113"/>
        </p:xfrm>
        <a:graphic>
          <a:graphicData uri="http://schemas.openxmlformats.org/presentationml/2006/ole">
            <p:oleObj spid="_x0000_s217093" name="Equation" r:id="rId6" imgW="2197080" imgH="241200" progId="Equation.DSMT4">
              <p:embed/>
            </p:oleObj>
          </a:graphicData>
        </a:graphic>
      </p:graphicFrame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067944" y="4941168"/>
            <a:ext cx="341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als Linearkombination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10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18" descr="geogebra-icon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40352" y="548680"/>
            <a:ext cx="1080118" cy="1080120"/>
          </a:xfrm>
          <a:prstGeom prst="rect">
            <a:avLst/>
          </a:prstGeom>
          <a:noFill/>
        </p:spPr>
      </p:pic>
      <p:pic>
        <p:nvPicPr>
          <p:cNvPr id="21709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552" y="1916832"/>
            <a:ext cx="353922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newton-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52" y="2023150"/>
            <a:ext cx="3528392" cy="421416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716016" y="3284984"/>
            <a:ext cx="3350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Sie sind linear unabhängig. </a:t>
            </a:r>
          </a:p>
          <a:p>
            <a:r>
              <a:rPr lang="de-DE" sz="2000" dirty="0" smtClean="0"/>
              <a:t>Damit sind sie eine Basis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19" name="Picture 7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520" y="404664"/>
            <a:ext cx="880492" cy="8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296849" y="5589240"/>
          <a:ext cx="6847151" cy="504056"/>
        </p:xfrm>
        <a:graphic>
          <a:graphicData uri="http://schemas.openxmlformats.org/presentationml/2006/ole">
            <p:oleObj spid="_x0000_s217094" name="Equation" r:id="rId13" imgW="32763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2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 dirty="0" smtClean="0"/>
              <a:t>Wirtschaftsfunktionen</a:t>
            </a:r>
            <a:endParaRPr lang="de-DE" sz="2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6400800" cy="649287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Modellierung der Kostenfunktion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7524328" y="1628800"/>
            <a:ext cx="169309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000" dirty="0" smtClean="0"/>
              <a:t>!!!!!!!!!!!</a:t>
            </a:r>
          </a:p>
          <a:p>
            <a:pPr>
              <a:buFont typeface="Wingdings" pitchFamily="2" charset="2"/>
              <a:buNone/>
            </a:pPr>
            <a:r>
              <a:rPr lang="de-DE" sz="2000" dirty="0" smtClean="0"/>
              <a:t>Welch</a:t>
            </a:r>
          </a:p>
          <a:p>
            <a:pPr>
              <a:buFont typeface="Wingdings" pitchFamily="2" charset="2"/>
              <a:buNone/>
            </a:pPr>
            <a:r>
              <a:rPr lang="de-DE" sz="2000" dirty="0" smtClean="0"/>
              <a:t>kleine </a:t>
            </a:r>
          </a:p>
          <a:p>
            <a:pPr>
              <a:buFont typeface="Wingdings" pitchFamily="2" charset="2"/>
              <a:buNone/>
            </a:pPr>
            <a:r>
              <a:rPr lang="de-DE" sz="2000" dirty="0" smtClean="0"/>
              <a:t>Variation </a:t>
            </a:r>
          </a:p>
          <a:p>
            <a:pPr>
              <a:buFont typeface="Wingdings" pitchFamily="2" charset="2"/>
              <a:buNone/>
            </a:pPr>
            <a:r>
              <a:rPr lang="de-DE" sz="2000" dirty="0" smtClean="0"/>
              <a:t>von D,…</a:t>
            </a:r>
          </a:p>
          <a:p>
            <a:pPr>
              <a:buFont typeface="Wingdings" pitchFamily="2" charset="2"/>
              <a:buNone/>
            </a:pPr>
            <a:r>
              <a:rPr lang="de-DE" sz="2000" dirty="0" smtClean="0"/>
              <a:t>so viel</a:t>
            </a:r>
          </a:p>
          <a:p>
            <a:pPr>
              <a:buFont typeface="Wingdings" pitchFamily="2" charset="2"/>
              <a:buNone/>
            </a:pPr>
            <a:r>
              <a:rPr lang="de-DE" sz="2000" dirty="0" smtClean="0"/>
              <a:t>für die </a:t>
            </a:r>
          </a:p>
          <a:p>
            <a:pPr>
              <a:buFont typeface="Wingdings" pitchFamily="2" charset="2"/>
              <a:buNone/>
            </a:pPr>
            <a:r>
              <a:rPr lang="de-DE" sz="2000" dirty="0" smtClean="0"/>
              <a:t>Interpretation</a:t>
            </a:r>
          </a:p>
          <a:p>
            <a:pPr>
              <a:buFont typeface="Wingdings" pitchFamily="2" charset="2"/>
              <a:buNone/>
            </a:pPr>
            <a:r>
              <a:rPr lang="de-DE" sz="2000" dirty="0" smtClean="0"/>
              <a:t>bewirkt.</a:t>
            </a:r>
          </a:p>
          <a:p>
            <a:pPr>
              <a:buFont typeface="Wingdings" pitchFamily="2" charset="2"/>
              <a:buNone/>
            </a:pPr>
            <a:r>
              <a:rPr lang="de-DE" sz="2000" dirty="0" smtClean="0"/>
              <a:t>!!!!!!!</a:t>
            </a:r>
            <a:endParaRPr lang="de-DE" sz="2000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11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18" descr="geogebra-icon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3882" y="5301208"/>
            <a:ext cx="1080118" cy="1080120"/>
          </a:xfrm>
          <a:prstGeom prst="rect">
            <a:avLst/>
          </a:prstGeom>
          <a:noFill/>
        </p:spPr>
      </p:pic>
      <p:pic>
        <p:nvPicPr>
          <p:cNvPr id="19" name="Picture 7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404664"/>
            <a:ext cx="880492" cy="8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512" y="1628800"/>
            <a:ext cx="732725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 dirty="0" smtClean="0"/>
              <a:t>Splines</a:t>
            </a:r>
            <a:endParaRPr lang="de-DE" sz="2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6400800" cy="649287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Modellierung im Design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12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1988840"/>
            <a:ext cx="3360737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splinebalk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2132856"/>
            <a:ext cx="5131135" cy="3672408"/>
          </a:xfrm>
          <a:prstGeom prst="rect">
            <a:avLst/>
          </a:prstGeom>
        </p:spPr>
      </p:pic>
      <p:pic>
        <p:nvPicPr>
          <p:cNvPr id="11" name="Grafik 10" descr="DSC001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381000"/>
            <a:ext cx="1855755" cy="1391816"/>
          </a:xfrm>
          <a:prstGeom prst="rect">
            <a:avLst/>
          </a:prstGeom>
        </p:spPr>
      </p:pic>
      <p:sp>
        <p:nvSpPr>
          <p:cNvPr id="12" name="Nach oben gekrümmter Pfeil 11"/>
          <p:cNvSpPr/>
          <p:nvPr/>
        </p:nvSpPr>
        <p:spPr bwMode="auto">
          <a:xfrm rot="12900025">
            <a:off x="6516216" y="692696"/>
            <a:ext cx="1216152" cy="731520"/>
          </a:xfrm>
          <a:prstGeom prst="curvedUpArrow">
            <a:avLst>
              <a:gd name="adj1" fmla="val 25000"/>
              <a:gd name="adj2" fmla="val 50000"/>
              <a:gd name="adj3" fmla="val 34764"/>
            </a:avLst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9" name="Picture 7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224" y="5301208"/>
            <a:ext cx="880492" cy="8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 dirty="0" smtClean="0"/>
              <a:t>Kubische Splines</a:t>
            </a:r>
            <a:endParaRPr lang="de-DE" sz="2800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6400800" cy="649287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Modellierung im Design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13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Grafik 10" descr="DSC00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1855755" cy="1391816"/>
          </a:xfrm>
          <a:prstGeom prst="rect">
            <a:avLst/>
          </a:prstGeom>
        </p:spPr>
      </p:pic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628800"/>
            <a:ext cx="851402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429000"/>
            <a:ext cx="4248472" cy="290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4655271" y="3573016"/>
            <a:ext cx="4488729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Jedes der n Polynome wird in </a:t>
            </a:r>
          </a:p>
          <a:p>
            <a:r>
              <a:rPr lang="de-DE" sz="2000" dirty="0" smtClean="0"/>
              <a:t>einer </a:t>
            </a:r>
            <a:r>
              <a:rPr lang="de-DE" sz="2000" b="1" dirty="0" smtClean="0">
                <a:solidFill>
                  <a:srgbClr val="FF0000"/>
                </a:solidFill>
              </a:rPr>
              <a:t>eigenen Basis </a:t>
            </a:r>
            <a:r>
              <a:rPr lang="de-DE" sz="2000" dirty="0" smtClean="0"/>
              <a:t>dargestellt, die</a:t>
            </a:r>
          </a:p>
          <a:p>
            <a:r>
              <a:rPr lang="de-DE" sz="2000" dirty="0" smtClean="0"/>
              <a:t>an das </a:t>
            </a:r>
            <a:r>
              <a:rPr lang="de-DE" sz="2000" b="1" dirty="0" smtClean="0">
                <a:solidFill>
                  <a:srgbClr val="FF0000"/>
                </a:solidFill>
              </a:rPr>
              <a:t>Problem angepasst </a:t>
            </a:r>
            <a:r>
              <a:rPr lang="de-DE" sz="2000" dirty="0" smtClean="0"/>
              <a:t>ist.</a:t>
            </a:r>
          </a:p>
          <a:p>
            <a:r>
              <a:rPr lang="de-DE" sz="2000" dirty="0" smtClean="0"/>
              <a:t>Das ermöglicht eine übersichtliche </a:t>
            </a:r>
          </a:p>
          <a:p>
            <a:r>
              <a:rPr lang="de-DE" sz="2000" dirty="0" smtClean="0"/>
              <a:t>Formulierung der Bedingungen:</a:t>
            </a:r>
          </a:p>
          <a:p>
            <a:r>
              <a:rPr lang="de-DE" sz="2000" dirty="0" smtClean="0"/>
              <a:t>An den Nägeln sind Werte, </a:t>
            </a:r>
          </a:p>
          <a:p>
            <a:r>
              <a:rPr lang="de-DE" sz="2000" dirty="0" smtClean="0"/>
              <a:t>Steigungen und Krümmungen gleich.</a:t>
            </a:r>
            <a:endParaRPr lang="de-DE" sz="2000" dirty="0"/>
          </a:p>
        </p:txBody>
      </p:sp>
      <p:sp>
        <p:nvSpPr>
          <p:cNvPr id="15" name="Textfeld 14"/>
          <p:cNvSpPr txBox="1"/>
          <p:nvPr/>
        </p:nvSpPr>
        <p:spPr>
          <a:xfrm>
            <a:off x="5796136" y="3131676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/>
              <a:t>Gegeben sind n+1 Punkte. </a:t>
            </a:r>
            <a:endParaRPr lang="de-DE" sz="1800" dirty="0"/>
          </a:p>
        </p:txBody>
      </p:sp>
      <p:pic>
        <p:nvPicPr>
          <p:cNvPr id="225284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304" y="404664"/>
            <a:ext cx="1224136" cy="99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/>
              <a:t>Bézier-Splines</a:t>
            </a:r>
            <a:endParaRPr lang="de-DE" sz="2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6400800" cy="649287"/>
          </a:xfrm>
        </p:spPr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Datenpunkte und Steuerpunkte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84213" y="4508500"/>
            <a:ext cx="5329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2400" dirty="0"/>
              <a:t> Notenbogen in </a:t>
            </a:r>
            <a:r>
              <a:rPr lang="de-DE" sz="2400" dirty="0" err="1"/>
              <a:t>Capella</a:t>
            </a:r>
            <a:endParaRPr lang="de-DE" sz="2400" dirty="0"/>
          </a:p>
          <a:p>
            <a:pPr>
              <a:buFont typeface="Wingdings" pitchFamily="2" charset="2"/>
              <a:buChar char="§"/>
            </a:pPr>
            <a:r>
              <a:rPr lang="de-DE" sz="2400" dirty="0"/>
              <a:t> Kurvenwerkzeug im Malprogramm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/>
              <a:t> Hilfsmittel der Schriftdesigner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/>
              <a:t> ..........</a:t>
            </a:r>
          </a:p>
        </p:txBody>
      </p:sp>
      <p:pic>
        <p:nvPicPr>
          <p:cNvPr id="18446" name="Picture 14" descr="b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4675"/>
            <a:ext cx="3960813" cy="2571750"/>
          </a:xfrm>
          <a:prstGeom prst="rect">
            <a:avLst/>
          </a:prstGeom>
          <a:noFill/>
        </p:spPr>
      </p:pic>
      <p:pic>
        <p:nvPicPr>
          <p:cNvPr id="18450" name="Picture 18" descr="geogebra-icon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1556792"/>
            <a:ext cx="1368150" cy="1368152"/>
          </a:xfrm>
          <a:prstGeom prst="rect">
            <a:avLst/>
          </a:prstGeom>
          <a:noFill/>
        </p:spPr>
      </p:pic>
      <p:pic>
        <p:nvPicPr>
          <p:cNvPr id="18452" name="Picture 20" descr="bezier-zeichenwerkzeu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168" y="3068960"/>
            <a:ext cx="2870200" cy="3005138"/>
          </a:xfrm>
          <a:prstGeom prst="rect">
            <a:avLst/>
          </a:prstGeom>
          <a:noFill/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14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787900" y="1916113"/>
            <a:ext cx="388022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 dirty="0"/>
              <a:t>Teilungspunkt </a:t>
            </a:r>
            <a:r>
              <a:rPr lang="de-DE" sz="2400" dirty="0" smtClean="0"/>
              <a:t>stets </a:t>
            </a:r>
          </a:p>
          <a:p>
            <a:pPr>
              <a:buFont typeface="Wingdings" pitchFamily="2" charset="2"/>
              <a:buNone/>
            </a:pPr>
            <a:r>
              <a:rPr lang="de-DE" sz="2400" dirty="0" smtClean="0"/>
              <a:t>an </a:t>
            </a:r>
            <a:r>
              <a:rPr lang="de-DE" sz="2400" dirty="0"/>
              <a:t>der </a:t>
            </a:r>
            <a:r>
              <a:rPr lang="de-DE" sz="2400" dirty="0" smtClean="0"/>
              <a:t>t-Stelle des Vektors.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/>
              <a:t>Bézier-Splines</a:t>
            </a:r>
            <a:endParaRPr lang="de-DE" sz="28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691680" y="5301208"/>
            <a:ext cx="525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 dirty="0" smtClean="0"/>
              <a:t>Beweis mit einem vektoriellen </a:t>
            </a:r>
            <a:r>
              <a:rPr lang="de-DE" sz="2400" dirty="0"/>
              <a:t>Ansatz</a:t>
            </a:r>
          </a:p>
        </p:txBody>
      </p:sp>
      <p:pic>
        <p:nvPicPr>
          <p:cNvPr id="20491" name="Picture 11" descr="bezier-geru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4105275" cy="3048000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258888" y="1196975"/>
            <a:ext cx="64008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3200">
                <a:solidFill>
                  <a:schemeClr val="tx2"/>
                </a:solidFill>
              </a:rPr>
              <a:t>Datenpunkte und Steuerpunkte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4932040" y="3429000"/>
            <a:ext cx="306769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 dirty="0"/>
              <a:t>Der Ort von P ist </a:t>
            </a:r>
            <a:r>
              <a:rPr lang="de-DE" sz="2400" dirty="0" smtClean="0"/>
              <a:t>der </a:t>
            </a:r>
            <a:endParaRPr lang="de-DE" sz="2400" dirty="0"/>
          </a:p>
          <a:p>
            <a:pPr>
              <a:buFont typeface="Wingdings" pitchFamily="2" charset="2"/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Bézier-</a:t>
            </a:r>
            <a:r>
              <a:rPr lang="de-DE" sz="2400" dirty="0" err="1" smtClean="0">
                <a:solidFill>
                  <a:srgbClr val="FF0000"/>
                </a:solidFill>
              </a:rPr>
              <a:t>Spline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15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932040" y="2924944"/>
            <a:ext cx="226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t läuft von 0 bis 1. 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bezier-geru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0"/>
            <a:ext cx="3745235" cy="2780685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04664"/>
            <a:ext cx="4392613" cy="647700"/>
          </a:xfrm>
        </p:spPr>
        <p:txBody>
          <a:bodyPr/>
          <a:lstStyle/>
          <a:p>
            <a:r>
              <a:rPr lang="de-DE" sz="4000" dirty="0"/>
              <a:t>Bézier-Splines</a:t>
            </a:r>
            <a:endParaRPr lang="de-DE" sz="2800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330896" y="1196975"/>
            <a:ext cx="33131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3200">
                <a:solidFill>
                  <a:schemeClr val="tx2"/>
                </a:solidFill>
              </a:rPr>
              <a:t>.....Beweis</a:t>
            </a:r>
          </a:p>
        </p:txBody>
      </p:sp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19" y="2132856"/>
            <a:ext cx="783175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611" y="4077072"/>
            <a:ext cx="774776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6047656" y="544522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FF0000"/>
                </a:solidFill>
              </a:rPr>
              <a:t>Vektorgleichung, sortieren nach Punkten </a:t>
            </a:r>
            <a:r>
              <a:rPr lang="de-DE" sz="1600" b="1" dirty="0" err="1" smtClean="0">
                <a:solidFill>
                  <a:srgbClr val="FF0000"/>
                </a:solidFill>
              </a:rPr>
              <a:t>a,b,c,d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22119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392" y="4221088"/>
            <a:ext cx="880492" cy="8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16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/>
              <a:t>Bézier-Splines</a:t>
            </a:r>
            <a:endParaRPr lang="de-DE" sz="28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508104" y="1916832"/>
            <a:ext cx="342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 dirty="0"/>
              <a:t>Vier Bernsteinpolynome</a:t>
            </a:r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293688" y="3860800"/>
          <a:ext cx="8024812" cy="1135063"/>
        </p:xfrm>
        <a:graphic>
          <a:graphicData uri="http://schemas.openxmlformats.org/presentationml/2006/ole">
            <p:oleObj spid="_x0000_s218114" name="Equation" r:id="rId3" imgW="5537160" imgH="787320" progId="Equation.DSMT4">
              <p:embed/>
            </p:oleObj>
          </a:graphicData>
        </a:graphic>
      </p:graphicFrame>
      <p:sp>
        <p:nvSpPr>
          <p:cNvPr id="19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125538"/>
            <a:ext cx="6400800" cy="57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mit Bernsteinpolynomen</a:t>
            </a: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61" y="1340768"/>
            <a:ext cx="89773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17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052736"/>
            <a:ext cx="4367213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60648"/>
            <a:ext cx="8208963" cy="647700"/>
          </a:xfrm>
        </p:spPr>
        <p:txBody>
          <a:bodyPr/>
          <a:lstStyle/>
          <a:p>
            <a:r>
              <a:rPr lang="de-DE" sz="4000" dirty="0"/>
              <a:t>Bézier-Splines</a:t>
            </a:r>
            <a:endParaRPr lang="de-DE" sz="28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932040" y="1556792"/>
            <a:ext cx="3424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 dirty="0"/>
              <a:t>Vier Bernsteinpolynome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67544" y="5013176"/>
            <a:ext cx="3887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 dirty="0" smtClean="0"/>
              <a:t>Sie sind linear unabhängig.</a:t>
            </a:r>
            <a:endParaRPr lang="de-DE" sz="2400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5536" y="5445224"/>
            <a:ext cx="4160113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Sie bilden eine Basis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im VR der Polynome </a:t>
            </a:r>
            <a:r>
              <a:rPr lang="de-DE" sz="1200" b="1" dirty="0" smtClean="0">
                <a:solidFill>
                  <a:srgbClr val="FF0000"/>
                </a:solidFill>
              </a:rPr>
              <a:t>(bis Grad 3).</a:t>
            </a:r>
            <a:endParaRPr lang="de-DE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4932040" y="1988840"/>
          <a:ext cx="2520950" cy="2341562"/>
        </p:xfrm>
        <a:graphic>
          <a:graphicData uri="http://schemas.openxmlformats.org/presentationml/2006/ole">
            <p:oleObj spid="_x0000_s219139" name="Equation" r:id="rId4" imgW="1739880" imgH="1625400" progId="Equation.DSMT4">
              <p:embed/>
            </p:oleObj>
          </a:graphicData>
        </a:graphic>
      </p:graphicFrame>
      <p:sp>
        <p:nvSpPr>
          <p:cNvPr id="276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836712"/>
            <a:ext cx="6400800" cy="57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mit Bernsteinpolynomen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18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85966" y="4869160"/>
            <a:ext cx="4758034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</a:t>
            </a:r>
            <a:r>
              <a:rPr lang="de-DE" baseline="-25000" dirty="0" smtClean="0"/>
              <a:t>0</a:t>
            </a:r>
            <a:r>
              <a:rPr lang="de-DE" dirty="0" smtClean="0"/>
              <a:t> und </a:t>
            </a:r>
            <a:r>
              <a:rPr lang="de-DE" dirty="0" smtClean="0"/>
              <a:t>B</a:t>
            </a:r>
            <a:r>
              <a:rPr lang="de-DE" baseline="-25000" dirty="0" smtClean="0"/>
              <a:t>3</a:t>
            </a:r>
            <a:r>
              <a:rPr lang="de-DE" dirty="0" smtClean="0"/>
              <a:t> </a:t>
            </a:r>
            <a:r>
              <a:rPr lang="de-DE" dirty="0" smtClean="0"/>
              <a:t>sind wegen der Nullstellen unabhängig von</a:t>
            </a:r>
          </a:p>
          <a:p>
            <a:r>
              <a:rPr lang="de-DE" dirty="0" smtClean="0"/>
              <a:t>den anderen.</a:t>
            </a:r>
          </a:p>
          <a:p>
            <a:r>
              <a:rPr lang="de-DE" dirty="0" smtClean="0"/>
              <a:t>B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 smtClean="0"/>
              <a:t>und </a:t>
            </a:r>
            <a:r>
              <a:rPr lang="de-DE" dirty="0" smtClean="0"/>
              <a:t>B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smtClean="0"/>
              <a:t>können auch nicht zum Nullpolynom kombiniert</a:t>
            </a:r>
          </a:p>
          <a:p>
            <a:r>
              <a:rPr lang="de-DE" dirty="0" smtClean="0"/>
              <a:t>werden , denn    t=1/3 und t=2/3 erzwingen</a:t>
            </a:r>
          </a:p>
          <a:p>
            <a:r>
              <a:rPr lang="de-DE" dirty="0" smtClean="0"/>
              <a:t>in 2 </a:t>
            </a:r>
            <a:r>
              <a:rPr lang="de-DE" dirty="0" smtClean="0"/>
              <a:t>B</a:t>
            </a:r>
            <a:r>
              <a:rPr lang="de-DE" baseline="-25000" dirty="0" smtClean="0"/>
              <a:t>1</a:t>
            </a:r>
            <a:r>
              <a:rPr lang="de-DE" dirty="0" smtClean="0"/>
              <a:t> </a:t>
            </a:r>
            <a:r>
              <a:rPr lang="de-DE" dirty="0" smtClean="0"/>
              <a:t>+r </a:t>
            </a:r>
            <a:r>
              <a:rPr lang="de-DE" dirty="0" smtClean="0"/>
              <a:t>B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smtClean="0"/>
              <a:t>=0    das System s4+2r=0 und 2s+4r=0</a:t>
            </a:r>
            <a:endParaRPr lang="de-DE" dirty="0"/>
          </a:p>
        </p:txBody>
      </p:sp>
      <p:graphicFrame>
        <p:nvGraphicFramePr>
          <p:cNvPr id="219140" name="Object 4"/>
          <p:cNvGraphicFramePr>
            <a:graphicFrameLocks noChangeAspect="1"/>
          </p:cNvGraphicFramePr>
          <p:nvPr/>
        </p:nvGraphicFramePr>
        <p:xfrm>
          <a:off x="1043608" y="4221088"/>
          <a:ext cx="6884987" cy="493713"/>
        </p:xfrm>
        <a:graphic>
          <a:graphicData uri="http://schemas.openxmlformats.org/presentationml/2006/ole">
            <p:oleObj spid="_x0000_s219140" name="Equation" r:id="rId5" imgW="4749480" imgH="342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6516216" y="1196752"/>
            <a:ext cx="864096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>
                <a:solidFill>
                  <a:schemeClr val="bg1"/>
                </a:solidFill>
              </a:rPr>
              <a:t>Fazit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683568" y="1196752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1966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79512" y="476672"/>
            <a:ext cx="87129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rgbClr val="742128"/>
                </a:solidFill>
              </a:rPr>
              <a:t>CURRICULUM   VITAE</a:t>
            </a:r>
            <a:endParaRPr lang="en-US" sz="3200" dirty="0">
              <a:solidFill>
                <a:srgbClr val="742128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403648" y="1196753"/>
            <a:ext cx="151216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Abitur in Hameln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11560" y="1628801"/>
            <a:ext cx="388843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TU Clausthal, Studium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55576" y="3645025"/>
            <a:ext cx="1440160" cy="1341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/>
              <a:t>Johanneum</a:t>
            </a:r>
            <a:endParaRPr lang="de-DE" dirty="0" smtClean="0"/>
          </a:p>
          <a:p>
            <a:pPr>
              <a:defRPr/>
            </a:pPr>
            <a:r>
              <a:rPr lang="de-DE" dirty="0" smtClean="0"/>
              <a:t>Lüneburg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788024" y="3933056"/>
            <a:ext cx="1512168" cy="2376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Lehrerbildung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Fachgymnasium </a:t>
            </a:r>
          </a:p>
          <a:p>
            <a:pPr>
              <a:defRPr/>
            </a:pPr>
            <a:r>
              <a:rPr lang="de-DE" dirty="0" smtClean="0"/>
              <a:t>Mathematik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Uni Lüneburg</a:t>
            </a:r>
          </a:p>
          <a:p>
            <a:pPr>
              <a:defRPr/>
            </a:pPr>
            <a:r>
              <a:rPr lang="de-DE" dirty="0" smtClean="0"/>
              <a:t>Leuphana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2915816" y="3645024"/>
            <a:ext cx="1152128" cy="2074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Ingenieur-</a:t>
            </a:r>
          </a:p>
          <a:p>
            <a:pPr>
              <a:defRPr/>
            </a:pPr>
            <a:r>
              <a:rPr lang="de-DE" dirty="0" smtClean="0"/>
              <a:t>Mathematik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FH </a:t>
            </a:r>
          </a:p>
          <a:p>
            <a:pPr>
              <a:defRPr/>
            </a:pPr>
            <a:r>
              <a:rPr lang="de-DE" dirty="0" smtClean="0"/>
              <a:t>dann Leuphana 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83568" y="1988840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1971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403648" y="1988841"/>
            <a:ext cx="309634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1. </a:t>
            </a:r>
            <a:r>
              <a:rPr lang="de-DE" dirty="0" err="1" smtClean="0"/>
              <a:t>Staatsex</a:t>
            </a:r>
            <a:r>
              <a:rPr lang="de-DE" dirty="0" smtClean="0"/>
              <a:t>. </a:t>
            </a:r>
            <a:r>
              <a:rPr lang="de-DE" dirty="0" err="1" smtClean="0"/>
              <a:t>Gym</a:t>
            </a:r>
            <a:r>
              <a:rPr lang="de-DE" dirty="0" smtClean="0"/>
              <a:t>. LA Mathe/Physik</a:t>
            </a:r>
            <a:endParaRPr lang="de-DE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83568" y="2348880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1972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403648" y="2348881"/>
            <a:ext cx="201622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Diplom Mathematik</a:t>
            </a:r>
            <a:endParaRPr lang="de-DE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83568" y="2708920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1975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403648" y="2708920"/>
            <a:ext cx="2016224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Promotion Mathematik </a:t>
            </a:r>
            <a:r>
              <a:rPr lang="de-DE" sz="1100" dirty="0" smtClean="0"/>
              <a:t>(</a:t>
            </a:r>
            <a:r>
              <a:rPr lang="de-DE" sz="1100" dirty="0" err="1" smtClean="0"/>
              <a:t>Algebra,Halbringe</a:t>
            </a:r>
            <a:r>
              <a:rPr lang="de-DE" sz="1100" dirty="0" smtClean="0"/>
              <a:t>)</a:t>
            </a:r>
            <a:endParaRPr lang="de-DE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55576" y="4725144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2002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55576" y="3284985"/>
            <a:ext cx="331236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2. </a:t>
            </a:r>
            <a:r>
              <a:rPr lang="de-DE" dirty="0" err="1" smtClean="0"/>
              <a:t>Staatsex</a:t>
            </a:r>
            <a:r>
              <a:rPr lang="de-DE" dirty="0" smtClean="0"/>
              <a:t>. </a:t>
            </a:r>
            <a:r>
              <a:rPr lang="de-DE" dirty="0" err="1" smtClean="0"/>
              <a:t>Gym</a:t>
            </a:r>
            <a:r>
              <a:rPr lang="de-DE" dirty="0" smtClean="0"/>
              <a:t>. LA Mathe/Physik</a:t>
            </a:r>
            <a:endParaRPr lang="de-DE" dirty="0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267744" y="3573016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1991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339752" y="5445224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2008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139952" y="5949280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2013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067944" y="3789040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1993</a:t>
            </a:r>
          </a:p>
          <a:p>
            <a:pPr defTabSz="838200" eaLnBrk="1" hangingPunct="1">
              <a:spcBef>
                <a:spcPct val="0"/>
              </a:spcBef>
              <a:buFontTx/>
              <a:buNone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156176" y="5157192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2007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6804248" y="5229200"/>
            <a:ext cx="1152128" cy="10833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Mathematik</a:t>
            </a:r>
          </a:p>
          <a:p>
            <a:pPr>
              <a:defRPr/>
            </a:pPr>
            <a:r>
              <a:rPr lang="de-DE" dirty="0" smtClean="0"/>
              <a:t>für alle</a:t>
            </a:r>
          </a:p>
          <a:p>
            <a:pPr>
              <a:defRPr/>
            </a:pPr>
            <a:r>
              <a:rPr lang="de-DE" dirty="0" smtClean="0"/>
              <a:t>Leuphana 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36" name="Pfeil nach oben und unten 35"/>
          <p:cNvSpPr/>
          <p:nvPr/>
        </p:nvSpPr>
        <p:spPr bwMode="auto">
          <a:xfrm>
            <a:off x="0" y="2420888"/>
            <a:ext cx="683568" cy="2520280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    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XXX        30 Jahre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7" name="Pfeil nach oben und unten 36"/>
          <p:cNvSpPr/>
          <p:nvPr/>
        </p:nvSpPr>
        <p:spPr bwMode="auto">
          <a:xfrm>
            <a:off x="8100392" y="3861048"/>
            <a:ext cx="683568" cy="2520280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b="1" dirty="0" smtClean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    XX          2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0 Jahre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8" name="Wolke 37"/>
          <p:cNvSpPr/>
          <p:nvPr/>
        </p:nvSpPr>
        <p:spPr bwMode="auto">
          <a:xfrm>
            <a:off x="5004048" y="1700808"/>
            <a:ext cx="3888432" cy="172819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742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Mathematik</a:t>
            </a:r>
            <a:r>
              <a:rPr kumimoji="0" lang="de-DE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verstehen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 dirty="0"/>
              <a:t>Bézier-Splines</a:t>
            </a:r>
            <a:endParaRPr lang="de-DE" sz="2800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5536" y="1484784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 dirty="0" smtClean="0"/>
              <a:t>Aus den Bernsteinpolynomen entsteht </a:t>
            </a:r>
            <a:r>
              <a:rPr lang="de-DE" sz="2400" dirty="0"/>
              <a:t>das </a:t>
            </a:r>
            <a:r>
              <a:rPr lang="de-DE" sz="2400" dirty="0" smtClean="0"/>
              <a:t>Interpolationspolynom    in </a:t>
            </a:r>
            <a:r>
              <a:rPr lang="de-DE" sz="2400" dirty="0"/>
              <a:t>Parameterdarstellung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5536" y="3573016"/>
            <a:ext cx="842493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als </a:t>
            </a:r>
            <a:r>
              <a:rPr lang="de-DE" sz="2400" b="1" dirty="0" smtClean="0">
                <a:solidFill>
                  <a:srgbClr val="FF0000"/>
                </a:solidFill>
              </a:rPr>
              <a:t>Linearkombination </a:t>
            </a:r>
          </a:p>
          <a:p>
            <a:r>
              <a:rPr lang="de-DE" sz="2400" b="1" dirty="0" smtClean="0">
                <a:solidFill>
                  <a:srgbClr val="FF0000"/>
                </a:solidFill>
              </a:rPr>
              <a:t>                                          direkt aus den Steuerpunkten</a:t>
            </a:r>
            <a:endParaRPr lang="de-DE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467544" y="2492896"/>
          <a:ext cx="7231062" cy="1025525"/>
        </p:xfrm>
        <a:graphic>
          <a:graphicData uri="http://schemas.openxmlformats.org/presentationml/2006/ole">
            <p:oleObj spid="_x0000_s222211" name="Equation" r:id="rId3" imgW="4991040" imgH="711000" progId="Equation.DSMT4">
              <p:embed/>
            </p:oleObj>
          </a:graphicData>
        </a:graphic>
      </p:graphicFrame>
      <p:sp>
        <p:nvSpPr>
          <p:cNvPr id="276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125538"/>
            <a:ext cx="6400800" cy="57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mit Bernsteinpolynomen</a:t>
            </a:r>
          </a:p>
        </p:txBody>
      </p:sp>
      <p:pic>
        <p:nvPicPr>
          <p:cNvPr id="222213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328" y="5445224"/>
            <a:ext cx="7620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544" y="4671641"/>
            <a:ext cx="5976664" cy="16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19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7544" y="609329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691680" y="4509120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5148064" y="558924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372200" y="465313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 dirty="0"/>
              <a:t>Differenzialgleichungen</a:t>
            </a:r>
            <a:endParaRPr lang="de-DE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268413"/>
            <a:ext cx="8784976" cy="936451"/>
          </a:xfrm>
        </p:spPr>
        <p:txBody>
          <a:bodyPr/>
          <a:lstStyle/>
          <a:p>
            <a:r>
              <a:rPr lang="de-DE" sz="2400" dirty="0" smtClean="0">
                <a:solidFill>
                  <a:srgbClr val="00B050"/>
                </a:solidFill>
              </a:rPr>
              <a:t>Ansatz für spezielle Lösung:</a:t>
            </a:r>
          </a:p>
          <a:p>
            <a:r>
              <a:rPr lang="de-DE" sz="2400" dirty="0" smtClean="0">
                <a:solidFill>
                  <a:srgbClr val="00B050"/>
                </a:solidFill>
              </a:rPr>
              <a:t>Suche Basis </a:t>
            </a:r>
            <a:r>
              <a:rPr lang="de-DE" sz="2400" dirty="0">
                <a:solidFill>
                  <a:srgbClr val="00B050"/>
                </a:solidFill>
              </a:rPr>
              <a:t>im </a:t>
            </a:r>
            <a:r>
              <a:rPr lang="de-DE" sz="2400" dirty="0" smtClean="0">
                <a:solidFill>
                  <a:srgbClr val="00B050"/>
                </a:solidFill>
              </a:rPr>
              <a:t>Vektorraum </a:t>
            </a:r>
            <a:r>
              <a:rPr lang="de-DE" sz="2400" dirty="0">
                <a:solidFill>
                  <a:srgbClr val="00B050"/>
                </a:solidFill>
              </a:rPr>
              <a:t>der </a:t>
            </a:r>
            <a:r>
              <a:rPr lang="de-DE" sz="2400" dirty="0" smtClean="0">
                <a:solidFill>
                  <a:srgbClr val="00B050"/>
                </a:solidFill>
              </a:rPr>
              <a:t>Störfunktion</a:t>
            </a:r>
            <a:r>
              <a:rPr lang="de-DE" sz="1600" dirty="0" smtClean="0">
                <a:solidFill>
                  <a:srgbClr val="00B050"/>
                </a:solidFill>
              </a:rPr>
              <a:t> </a:t>
            </a:r>
            <a:r>
              <a:rPr lang="de-DE" dirty="0" smtClean="0">
                <a:solidFill>
                  <a:srgbClr val="00B050"/>
                </a:solidFill>
              </a:rPr>
              <a:t>(und ihrer Ableitungen)</a:t>
            </a:r>
            <a:endParaRPr lang="de-DE" sz="2400" dirty="0">
              <a:solidFill>
                <a:srgbClr val="00B050"/>
              </a:solidFill>
            </a:endParaRPr>
          </a:p>
        </p:txBody>
      </p:sp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539552" y="2276872"/>
          <a:ext cx="8208963" cy="1158875"/>
        </p:xfrm>
        <a:graphic>
          <a:graphicData uri="http://schemas.openxmlformats.org/presentationml/2006/ole">
            <p:oleObj spid="_x0000_s220162" name="Equation" r:id="rId3" imgW="2158920" imgH="304560" progId="Equation.DSMT4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468313" y="3416399"/>
          <a:ext cx="8424862" cy="2028825"/>
        </p:xfrm>
        <a:graphic>
          <a:graphicData uri="http://schemas.openxmlformats.org/presentationml/2006/ole">
            <p:oleObj spid="_x0000_s220163" name="Equation" r:id="rId4" imgW="4533840" imgH="1091880" progId="Equation.DSMT4">
              <p:embed/>
            </p:oleObj>
          </a:graphicData>
        </a:graphic>
      </p:graphicFrame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23850" y="5729883"/>
            <a:ext cx="85359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Cataneo BT" pitchFamily="66" charset="0"/>
              </a:rPr>
              <a:t>So ergiebig sind die Begriffe Basis und Dimension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20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251520" y="3717032"/>
            <a:ext cx="3384376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err="1" smtClean="0">
                <a:solidFill>
                  <a:schemeClr val="bg1"/>
                </a:solidFill>
              </a:rPr>
              <a:t>Erkenntistheoretische</a:t>
            </a:r>
            <a:r>
              <a:rPr lang="de-DE" sz="1600" dirty="0" smtClean="0">
                <a:solidFill>
                  <a:schemeClr val="bg1"/>
                </a:solidFill>
              </a:rPr>
              <a:t> Begründung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51520" y="2708920"/>
            <a:ext cx="288032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Mathematische Begründung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3347864" y="548680"/>
            <a:ext cx="5472187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3600" dirty="0" err="1" smtClean="0">
                <a:solidFill>
                  <a:srgbClr val="742128"/>
                </a:solidFill>
              </a:rPr>
              <a:t>Warum</a:t>
            </a:r>
            <a:r>
              <a:rPr lang="en-US" sz="3600" dirty="0" smtClean="0">
                <a:solidFill>
                  <a:srgbClr val="742128"/>
                </a:solidFill>
              </a:rPr>
              <a:t> </a:t>
            </a:r>
            <a:r>
              <a:rPr lang="en-US" sz="3600" dirty="0" err="1" smtClean="0">
                <a:solidFill>
                  <a:srgbClr val="742128"/>
                </a:solidFill>
              </a:rPr>
              <a:t>sollte</a:t>
            </a:r>
            <a:r>
              <a:rPr lang="en-US" sz="3600" dirty="0" smtClean="0">
                <a:solidFill>
                  <a:srgbClr val="742128"/>
                </a:solidFill>
              </a:rPr>
              <a:t> man den</a:t>
            </a:r>
            <a:br>
              <a:rPr lang="en-US" sz="3600" dirty="0" smtClean="0">
                <a:solidFill>
                  <a:srgbClr val="742128"/>
                </a:solidFill>
              </a:rPr>
            </a:br>
            <a:r>
              <a:rPr lang="en-US" sz="3600" dirty="0" err="1" smtClean="0">
                <a:solidFill>
                  <a:srgbClr val="742128"/>
                </a:solidFill>
              </a:rPr>
              <a:t>Begriff</a:t>
            </a:r>
            <a:r>
              <a:rPr lang="en-US" sz="3600" dirty="0" smtClean="0">
                <a:solidFill>
                  <a:srgbClr val="742128"/>
                </a:solidFill>
              </a:rPr>
              <a:t> “Basis” </a:t>
            </a:r>
            <a:r>
              <a:rPr lang="en-US" sz="3600" dirty="0" err="1" smtClean="0">
                <a:solidFill>
                  <a:srgbClr val="742128"/>
                </a:solidFill>
              </a:rPr>
              <a:t>reichhaltig</a:t>
            </a:r>
            <a:r>
              <a:rPr lang="en-US" sz="3600" dirty="0" smtClean="0">
                <a:solidFill>
                  <a:srgbClr val="742128"/>
                </a:solidFill>
              </a:rPr>
              <a:t> </a:t>
            </a:r>
            <a:r>
              <a:rPr lang="en-US" sz="3600" dirty="0" err="1" smtClean="0">
                <a:solidFill>
                  <a:srgbClr val="742128"/>
                </a:solidFill>
              </a:rPr>
              <a:t>lehren</a:t>
            </a:r>
            <a:r>
              <a:rPr lang="en-US" sz="3600" dirty="0" smtClean="0">
                <a:solidFill>
                  <a:srgbClr val="742128"/>
                </a:solidFill>
              </a:rPr>
              <a:t>?</a:t>
            </a:r>
            <a:endParaRPr lang="en-US" sz="3600" dirty="0">
              <a:solidFill>
                <a:srgbClr val="742128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20251072">
            <a:off x="935919" y="1392877"/>
            <a:ext cx="297001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Dies war nun mein Vorschlag.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707904" y="2708920"/>
            <a:ext cx="5184576" cy="824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Die </a:t>
            </a:r>
            <a:r>
              <a:rPr lang="de-DE" b="1" dirty="0" smtClean="0"/>
              <a:t>Vernetzung</a:t>
            </a:r>
            <a:r>
              <a:rPr lang="de-DE" dirty="0" smtClean="0"/>
              <a:t> der Themen ist essentiell für die Mathematik.</a:t>
            </a:r>
          </a:p>
          <a:p>
            <a:pPr>
              <a:defRPr/>
            </a:pPr>
            <a:r>
              <a:rPr lang="de-DE" dirty="0" smtClean="0"/>
              <a:t>Wenn man sie ans Ende einer Ausbildung stellt, kann sie ihre</a:t>
            </a:r>
          </a:p>
          <a:p>
            <a:pPr>
              <a:defRPr/>
            </a:pPr>
            <a:r>
              <a:rPr lang="de-DE" dirty="0" smtClean="0"/>
              <a:t>prägende Kraft nicht mehr entfalten. 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707904" y="3717032"/>
            <a:ext cx="5184576" cy="781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Für abstrakte Begriffe müssen „</a:t>
            </a:r>
            <a:r>
              <a:rPr lang="de-DE" b="1" dirty="0" smtClean="0"/>
              <a:t>Wirklichkeiten</a:t>
            </a:r>
            <a:r>
              <a:rPr lang="de-DE" dirty="0" smtClean="0"/>
              <a:t>“ vorgestellt werden, von denen die Begriffe abstrahiert=weggezogen</a:t>
            </a:r>
          </a:p>
          <a:p>
            <a:pPr>
              <a:defRPr/>
            </a:pPr>
            <a:r>
              <a:rPr lang="de-DE" dirty="0" smtClean="0"/>
              <a:t>werden können.  Mindesten  müssen sie </a:t>
            </a:r>
            <a:r>
              <a:rPr lang="de-DE" b="1" dirty="0" smtClean="0"/>
              <a:t>zum Tragen </a:t>
            </a:r>
            <a:r>
              <a:rPr lang="de-DE" dirty="0" smtClean="0"/>
              <a:t>kommen.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707904" y="5589240"/>
            <a:ext cx="5184576" cy="56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Auch für die Hochschulmathematik sollte ein </a:t>
            </a:r>
            <a:r>
              <a:rPr lang="de-DE" b="1" dirty="0" smtClean="0"/>
              <a:t>Spiralcurriculum</a:t>
            </a:r>
          </a:p>
          <a:p>
            <a:pPr>
              <a:defRPr/>
            </a:pPr>
            <a:r>
              <a:rPr lang="de-DE" dirty="0" smtClean="0"/>
              <a:t>entwickelt werden.  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707904" y="4581128"/>
            <a:ext cx="518457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Ohne </a:t>
            </a:r>
            <a:r>
              <a:rPr lang="de-DE" b="1" dirty="0" smtClean="0"/>
              <a:t>Akzeptanz und Neugier </a:t>
            </a:r>
            <a:r>
              <a:rPr lang="de-DE" dirty="0" smtClean="0"/>
              <a:t>kann kein Lernen statt-finden.  Eine reichhaltige  Einbindung eröffnet  </a:t>
            </a:r>
            <a:r>
              <a:rPr lang="de-DE" b="1" dirty="0" smtClean="0"/>
              <a:t>Perspektiven </a:t>
            </a:r>
            <a:r>
              <a:rPr lang="de-DE" dirty="0" smtClean="0"/>
              <a:t>und  bietet  Identifizierungsmöglichkeit.  Das gilt umso mehr, wenn</a:t>
            </a:r>
            <a:r>
              <a:rPr lang="de-DE" b="1" dirty="0" smtClean="0"/>
              <a:t> Interaktionen </a:t>
            </a:r>
            <a:r>
              <a:rPr lang="de-DE" dirty="0" smtClean="0"/>
              <a:t>ermöglicht werden.</a:t>
            </a:r>
            <a:endParaRPr lang="de-DE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21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 rot="20247312">
            <a:off x="85639" y="1002695"/>
            <a:ext cx="432048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Nun gleich anschießend zur „Bereicherung“: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51520" y="5589240"/>
            <a:ext cx="288032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Pragmatische  Anmerkung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1520" y="4581128"/>
            <a:ext cx="3312368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Lernpsychologische Begründung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23528" y="332656"/>
            <a:ext cx="830436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Fazit</a:t>
            </a:r>
          </a:p>
          <a:p>
            <a:pPr defTabSz="838200" eaLnBrk="1" hangingPunct="1">
              <a:spcBef>
                <a:spcPct val="0"/>
              </a:spcBef>
              <a:buFontTx/>
              <a:buNone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 rot="20251072">
            <a:off x="557544" y="672797"/>
            <a:ext cx="297001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Anfangs versprach ich: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156325" y="3213100"/>
            <a:ext cx="1143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/>
              <a:t>  </a:t>
            </a:r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251520" y="2564904"/>
            <a:ext cx="3888432" cy="1883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Sie finden alles bei</a:t>
            </a:r>
          </a:p>
          <a:p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www.mathematik-verstehen.de </a:t>
            </a:r>
            <a:b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Bereiche Numerik und Lineare Algebra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395288" y="5157788"/>
            <a:ext cx="4175125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Spektrum Akademischer Verlag /Springer</a:t>
            </a:r>
          </a:p>
          <a:p>
            <a:r>
              <a:rPr lang="de-DE" dirty="0">
                <a:solidFill>
                  <a:srgbClr val="FF0000"/>
                </a:solidFill>
              </a:rPr>
              <a:t>ISBN 978 8274 2044 2</a:t>
            </a:r>
          </a:p>
          <a:p>
            <a:r>
              <a:rPr lang="de-DE" dirty="0">
                <a:solidFill>
                  <a:srgbClr val="FF0000"/>
                </a:solidFill>
                <a:hlinkClick r:id="rId4" action="ppaction://hlinkfile"/>
              </a:rPr>
              <a:t>www.mathematik-sehen-und-verstehen.de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8202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548680"/>
            <a:ext cx="3932238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51520" y="620688"/>
            <a:ext cx="3888432" cy="1674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Vielen Dank </a:t>
            </a:r>
            <a:endParaRPr lang="de-DE" sz="32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für Ihre</a:t>
            </a:r>
          </a:p>
          <a:p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Aufmerksamkeit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!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22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9" grpId="0"/>
      <p:bldP spid="82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323528" y="3356992"/>
            <a:ext cx="8654933" cy="89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QAG3</a:t>
            </a:r>
            <a:r>
              <a:rPr lang="de-DE" dirty="0" smtClean="0"/>
              <a:t> Hochschuldidaktische Lehr-Lernmethoden</a:t>
            </a:r>
          </a:p>
          <a:p>
            <a:r>
              <a:rPr lang="de-DE" b="1" dirty="0" smtClean="0"/>
              <a:t>QAG4 </a:t>
            </a:r>
            <a:r>
              <a:rPr lang="de-DE" dirty="0" smtClean="0"/>
              <a:t>eLearning und </a:t>
            </a:r>
            <a:r>
              <a:rPr lang="de-DE" sz="1800" b="1" dirty="0" smtClean="0">
                <a:solidFill>
                  <a:schemeClr val="accent6"/>
                </a:solidFill>
              </a:rPr>
              <a:t>digitale Medien in der mathematischen Hochschulausbildung</a:t>
            </a:r>
          </a:p>
          <a:p>
            <a:endParaRPr lang="de-DE" dirty="0"/>
          </a:p>
        </p:txBody>
      </p:sp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251520" y="5589240"/>
            <a:ext cx="432048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Nun gleich anschießend zur „Bereicherung“: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23528" y="4077072"/>
            <a:ext cx="1512168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Einordnung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79512" y="765175"/>
            <a:ext cx="87129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rgbClr val="742128"/>
                </a:solidFill>
              </a:rPr>
              <a:t>“Die Basis </a:t>
            </a:r>
            <a:r>
              <a:rPr lang="en-US" sz="3200" dirty="0" err="1" smtClean="0">
                <a:solidFill>
                  <a:srgbClr val="742128"/>
                </a:solidFill>
              </a:rPr>
              <a:t>verstehen</a:t>
            </a:r>
            <a:r>
              <a:rPr lang="en-US" sz="3200" dirty="0" smtClean="0">
                <a:solidFill>
                  <a:srgbClr val="742128"/>
                </a:solidFill>
              </a:rPr>
              <a:t> </a:t>
            </a:r>
            <a:r>
              <a:rPr lang="en-US" sz="3200" dirty="0" err="1" smtClean="0">
                <a:solidFill>
                  <a:srgbClr val="742128"/>
                </a:solidFill>
              </a:rPr>
              <a:t>ist</a:t>
            </a:r>
            <a:r>
              <a:rPr lang="en-US" sz="3200" dirty="0" smtClean="0">
                <a:solidFill>
                  <a:srgbClr val="742128"/>
                </a:solidFill>
              </a:rPr>
              <a:t> Basis </a:t>
            </a:r>
            <a:r>
              <a:rPr lang="en-US" sz="3200" dirty="0" err="1" smtClean="0">
                <a:solidFill>
                  <a:srgbClr val="742128"/>
                </a:solidFill>
              </a:rPr>
              <a:t>zum</a:t>
            </a:r>
            <a:r>
              <a:rPr lang="en-US" sz="3200" dirty="0" smtClean="0">
                <a:solidFill>
                  <a:srgbClr val="742128"/>
                </a:solidFill>
              </a:rPr>
              <a:t> </a:t>
            </a:r>
            <a:r>
              <a:rPr lang="en-US" sz="3200" dirty="0" err="1" smtClean="0">
                <a:solidFill>
                  <a:srgbClr val="742128"/>
                </a:solidFill>
              </a:rPr>
              <a:t>Verstehen</a:t>
            </a:r>
            <a:r>
              <a:rPr lang="en-US" sz="3200" dirty="0" smtClean="0">
                <a:solidFill>
                  <a:srgbClr val="742128"/>
                </a:solidFill>
              </a:rPr>
              <a:t>”</a:t>
            </a:r>
            <a:endParaRPr lang="en-US" sz="3200" dirty="0">
              <a:solidFill>
                <a:srgbClr val="742128"/>
              </a:solidFill>
            </a:endParaRPr>
          </a:p>
        </p:txBody>
      </p:sp>
      <p:sp>
        <p:nvSpPr>
          <p:cNvPr id="13322" name="Rectangle 4"/>
          <p:cNvSpPr>
            <a:spLocks noChangeArrowheads="1"/>
          </p:cNvSpPr>
          <p:nvPr/>
        </p:nvSpPr>
        <p:spPr bwMode="auto">
          <a:xfrm>
            <a:off x="395536" y="1340768"/>
            <a:ext cx="824726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Vorbemerkungen</a:t>
            </a:r>
          </a:p>
          <a:p>
            <a:pPr defTabSz="838200" eaLnBrk="1" hangingPunct="1">
              <a:spcBef>
                <a:spcPct val="0"/>
              </a:spcBef>
              <a:buFontTx/>
              <a:buNone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892714" y="4869160"/>
            <a:ext cx="6840760" cy="56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übliche Beispiele für Vektorräume, darunter VR(n) der Polynome bis zum Grad n </a:t>
            </a:r>
          </a:p>
          <a:p>
            <a:pPr>
              <a:defRPr/>
            </a:pPr>
            <a:r>
              <a:rPr lang="de-DE" dirty="0" smtClean="0"/>
              <a:t>mit der Standardbasis                               .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1979712" y="4077073"/>
            <a:ext cx="273630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Veranstaltung: </a:t>
            </a:r>
            <a:r>
              <a:rPr lang="de-DE" b="1" dirty="0" smtClean="0"/>
              <a:t>Lineare Algebra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4788024" y="4077073"/>
            <a:ext cx="417646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oder:  </a:t>
            </a:r>
            <a:r>
              <a:rPr lang="de-DE" b="1" dirty="0" smtClean="0"/>
              <a:t>Grundelemente der Höheren Mathematik</a:t>
            </a:r>
            <a:endParaRPr 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979712" y="4509120"/>
            <a:ext cx="626469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vorausgegangen:  Vektorraum , Linear unabhängig, Basis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23528" y="2924944"/>
            <a:ext cx="84969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800" b="1" dirty="0" smtClean="0"/>
              <a:t>QAG2 Fachdidaktische Analyse und Aufbereitung mathematischen Wissens</a:t>
            </a:r>
            <a:endParaRPr lang="de-DE" b="1" dirty="0" smtClean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2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843808" y="2060848"/>
            <a:ext cx="5976664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/>
              <a:t>Querschnittsarbeitsgruppen</a:t>
            </a:r>
            <a:endParaRPr lang="de-DE" dirty="0" smtClean="0"/>
          </a:p>
          <a:p>
            <a:r>
              <a:rPr lang="de-DE" b="1" dirty="0" smtClean="0"/>
              <a:t>QAG1</a:t>
            </a:r>
            <a:r>
              <a:rPr lang="de-DE" dirty="0" smtClean="0"/>
              <a:t> Methoden und Instrumente empirischer Lehr-Lern-Forschung</a:t>
            </a:r>
            <a:endParaRPr lang="de-DE" dirty="0"/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772816"/>
            <a:ext cx="215741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3779912" y="5085184"/>
          <a:ext cx="1409700" cy="444500"/>
        </p:xfrm>
        <a:graphic>
          <a:graphicData uri="http://schemas.openxmlformats.org/presentationml/2006/ole">
            <p:oleObj spid="_x0000_s105475" name="Equation" r:id="rId5" imgW="1409400" imgH="444240" progId="Equation.DSMT4">
              <p:embed/>
            </p:oleObj>
          </a:graphicData>
        </a:graphic>
      </p:graphicFrame>
      <p:sp>
        <p:nvSpPr>
          <p:cNvPr id="24" name="Wolke 23"/>
          <p:cNvSpPr/>
          <p:nvPr/>
        </p:nvSpPr>
        <p:spPr bwMode="auto">
          <a:xfrm>
            <a:off x="4716016" y="5445224"/>
            <a:ext cx="4427984" cy="93610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742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was nun folgt: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323528" y="5805264"/>
            <a:ext cx="260985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Fazit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23528" y="5229200"/>
            <a:ext cx="2592288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Differenzialgleichungen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23528" y="3417565"/>
            <a:ext cx="2592288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Splines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23528" y="2348880"/>
            <a:ext cx="2592288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Interpolation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79512" y="765175"/>
            <a:ext cx="87129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rgbClr val="742128"/>
                </a:solidFill>
              </a:rPr>
              <a:t>“Die Basis </a:t>
            </a:r>
            <a:r>
              <a:rPr lang="en-US" sz="3200" dirty="0" err="1" smtClean="0">
                <a:solidFill>
                  <a:srgbClr val="742128"/>
                </a:solidFill>
              </a:rPr>
              <a:t>verstehen</a:t>
            </a:r>
            <a:r>
              <a:rPr lang="en-US" sz="3200" dirty="0" smtClean="0">
                <a:solidFill>
                  <a:srgbClr val="742128"/>
                </a:solidFill>
              </a:rPr>
              <a:t> </a:t>
            </a:r>
            <a:r>
              <a:rPr lang="en-US" sz="3200" dirty="0" err="1" smtClean="0">
                <a:solidFill>
                  <a:srgbClr val="742128"/>
                </a:solidFill>
              </a:rPr>
              <a:t>ist</a:t>
            </a:r>
            <a:r>
              <a:rPr lang="en-US" sz="3200" dirty="0" smtClean="0">
                <a:solidFill>
                  <a:srgbClr val="742128"/>
                </a:solidFill>
              </a:rPr>
              <a:t> Basis </a:t>
            </a:r>
            <a:r>
              <a:rPr lang="en-US" sz="3200" dirty="0" err="1" smtClean="0">
                <a:solidFill>
                  <a:srgbClr val="742128"/>
                </a:solidFill>
              </a:rPr>
              <a:t>zum</a:t>
            </a:r>
            <a:r>
              <a:rPr lang="en-US" sz="3200" dirty="0" smtClean="0">
                <a:solidFill>
                  <a:srgbClr val="742128"/>
                </a:solidFill>
              </a:rPr>
              <a:t> </a:t>
            </a:r>
            <a:r>
              <a:rPr lang="en-US" sz="3200" dirty="0" err="1" smtClean="0">
                <a:solidFill>
                  <a:srgbClr val="742128"/>
                </a:solidFill>
              </a:rPr>
              <a:t>Verstehen</a:t>
            </a:r>
            <a:r>
              <a:rPr lang="en-US" sz="3200" dirty="0" smtClean="0">
                <a:solidFill>
                  <a:srgbClr val="742128"/>
                </a:solidFill>
              </a:rPr>
              <a:t>”</a:t>
            </a:r>
            <a:endParaRPr lang="en-US" sz="3200" dirty="0">
              <a:solidFill>
                <a:srgbClr val="742128"/>
              </a:solidFill>
            </a:endParaRPr>
          </a:p>
        </p:txBody>
      </p:sp>
      <p:sp>
        <p:nvSpPr>
          <p:cNvPr id="13322" name="Rectangle 4"/>
          <p:cNvSpPr>
            <a:spLocks noChangeArrowheads="1"/>
          </p:cNvSpPr>
          <p:nvPr/>
        </p:nvSpPr>
        <p:spPr bwMode="auto">
          <a:xfrm>
            <a:off x="357188" y="1571625"/>
            <a:ext cx="4070796" cy="371475"/>
          </a:xfrm>
          <a:prstGeom prst="rect">
            <a:avLst/>
          </a:prstGeom>
          <a:solidFill>
            <a:srgbClr val="770024">
              <a:alpha val="45000"/>
            </a:srgbClr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Vorbemerkungen</a:t>
            </a:r>
          </a:p>
          <a:p>
            <a:pPr defTabSz="838200" eaLnBrk="1" hangingPunct="1">
              <a:spcBef>
                <a:spcPct val="0"/>
              </a:spcBef>
              <a:buFontTx/>
              <a:buNone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59832" y="2708920"/>
            <a:ext cx="3168352" cy="56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Lagrange-  und Newton-Interpolation</a:t>
            </a:r>
          </a:p>
          <a:p>
            <a:pPr>
              <a:defRPr/>
            </a:pPr>
            <a:r>
              <a:rPr lang="de-DE" dirty="0" smtClean="0"/>
              <a:t>Wirtschaftsanwendung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645024"/>
            <a:ext cx="3168352" cy="10833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Kubische Splines  </a:t>
            </a:r>
          </a:p>
          <a:p>
            <a:pPr>
              <a:defRPr/>
            </a:pPr>
            <a:r>
              <a:rPr lang="de-DE" dirty="0" smtClean="0"/>
              <a:t>	Schiffbau-Beispiel</a:t>
            </a:r>
          </a:p>
          <a:p>
            <a:pPr>
              <a:defRPr/>
            </a:pPr>
            <a:r>
              <a:rPr lang="de-DE" dirty="0" smtClean="0"/>
              <a:t>Bézier-Splines</a:t>
            </a:r>
          </a:p>
          <a:p>
            <a:pPr>
              <a:defRPr/>
            </a:pPr>
            <a:r>
              <a:rPr lang="de-DE" dirty="0" smtClean="0"/>
              <a:t>	Design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372200" y="5301208"/>
            <a:ext cx="216024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VR der Störfunktion 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059832" y="5301209"/>
            <a:ext cx="316835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DGL mit konstanten Koeffizienten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355976" y="1988840"/>
            <a:ext cx="4071938" cy="523220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Mein Hintergrund und mein Beitrag zur „Stoffdidaktik“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3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72200" y="2708920"/>
            <a:ext cx="2088232" cy="56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Basen angepasst an</a:t>
            </a:r>
          </a:p>
          <a:p>
            <a:pPr>
              <a:defRPr/>
            </a:pPr>
            <a:r>
              <a:rPr lang="de-DE" dirty="0" smtClean="0"/>
              <a:t>Datenpunkte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300192" y="3645024"/>
            <a:ext cx="2160240" cy="781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Jedem Polynom seine Basis angepasst an</a:t>
            </a:r>
          </a:p>
          <a:p>
            <a:pPr>
              <a:defRPr/>
            </a:pPr>
            <a:r>
              <a:rPr lang="de-DE" dirty="0" smtClean="0"/>
              <a:t>einen Datenpunkt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6300192" y="4509120"/>
            <a:ext cx="216024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/>
              <a:t>Bernsteinpolynome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 err="1"/>
              <a:t>Polynombasis</a:t>
            </a:r>
            <a:r>
              <a:rPr lang="de-DE" sz="4000" dirty="0"/>
              <a:t> nach Lagrange</a:t>
            </a:r>
            <a:endParaRPr lang="de-DE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1484784"/>
            <a:ext cx="6400800" cy="649287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Datenpunkte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427538" y="1916113"/>
            <a:ext cx="389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/>
              <a:t>Gegeben sind Datenpunkte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427984" y="2564904"/>
            <a:ext cx="3170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 dirty="0"/>
              <a:t>Gesucht ist das  </a:t>
            </a:r>
          </a:p>
          <a:p>
            <a:pPr>
              <a:buFont typeface="Wingdings" pitchFamily="2" charset="2"/>
              <a:buNone/>
            </a:pPr>
            <a:r>
              <a:rPr lang="de-DE" sz="2400" dirty="0"/>
              <a:t>Interpolationspolynom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4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18" descr="geogebra-icon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4365104"/>
            <a:ext cx="1368150" cy="1368152"/>
          </a:xfrm>
          <a:prstGeom prst="rect">
            <a:avLst/>
          </a:prstGeom>
          <a:noFill/>
        </p:spPr>
      </p:pic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844824"/>
            <a:ext cx="34290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1844824"/>
            <a:ext cx="3436937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/>
              <a:t>Polynombasis nach Lagrange</a:t>
            </a:r>
            <a:endParaRPr lang="de-DE" sz="28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6400800" cy="649287"/>
          </a:xfrm>
        </p:spPr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Datenpunkte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427538" y="1916113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/>
              <a:t>1. Basispolynom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356100" y="4868863"/>
            <a:ext cx="3170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/>
              <a:t>Gesucht ist das  </a:t>
            </a:r>
          </a:p>
          <a:p>
            <a:pPr>
              <a:buFont typeface="Wingdings" pitchFamily="2" charset="2"/>
              <a:buNone/>
            </a:pPr>
            <a:r>
              <a:rPr lang="de-DE" sz="2400"/>
              <a:t>Interpolationspolynom</a:t>
            </a:r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067175" y="2420938"/>
          <a:ext cx="4645025" cy="519112"/>
        </p:xfrm>
        <a:graphic>
          <a:graphicData uri="http://schemas.openxmlformats.org/presentationml/2006/ole">
            <p:oleObj spid="_x0000_s211970" name="Equation" r:id="rId3" imgW="2158920" imgH="241200" progId="Equation.DSMT4">
              <p:embed/>
            </p:oleObj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5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1700808"/>
            <a:ext cx="34067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/>
              <a:t>Polynombasis nach Lagrange</a:t>
            </a:r>
            <a:endParaRPr lang="de-DE" sz="280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6400800" cy="649287"/>
          </a:xfrm>
        </p:spPr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Datenpunkte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427538" y="1916113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/>
              <a:t>1. Basispolynom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356100" y="4868863"/>
            <a:ext cx="3170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/>
              <a:t>Gesucht ist das  </a:t>
            </a:r>
          </a:p>
          <a:p>
            <a:pPr>
              <a:buFont typeface="Wingdings" pitchFamily="2" charset="2"/>
              <a:buNone/>
            </a:pPr>
            <a:r>
              <a:rPr lang="de-DE" sz="2400"/>
              <a:t>Interpolationspolynom</a:t>
            </a:r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4067175" y="2420938"/>
          <a:ext cx="4645025" cy="519112"/>
        </p:xfrm>
        <a:graphic>
          <a:graphicData uri="http://schemas.openxmlformats.org/presentationml/2006/ole">
            <p:oleObj spid="_x0000_s212994" name="Equation" r:id="rId3" imgW="2158920" imgH="241200" progId="Equation.DSMT4">
              <p:embed/>
            </p:oleObj>
          </a:graphicData>
        </a:graphic>
      </p:graphicFrame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500563" y="2997200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/>
              <a:t>2. Basispolynom</a:t>
            </a:r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4140200" y="3357563"/>
          <a:ext cx="4645025" cy="519112"/>
        </p:xfrm>
        <a:graphic>
          <a:graphicData uri="http://schemas.openxmlformats.org/presentationml/2006/ole">
            <p:oleObj spid="_x0000_s212995" name="Equation" r:id="rId4" imgW="2158920" imgH="241200" progId="Equation.DSMT4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6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1700808"/>
            <a:ext cx="3414713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772816"/>
            <a:ext cx="3406775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/>
              <a:t>Polynombasis nach Lagrange</a:t>
            </a:r>
            <a:endParaRPr lang="de-DE" sz="280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6400800" cy="649287"/>
          </a:xfrm>
        </p:spPr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Datenpunkte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427538" y="1916113"/>
            <a:ext cx="369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/>
              <a:t>1. 2. und 3. Basispolynom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356100" y="4868863"/>
            <a:ext cx="3170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/>
              <a:t>Gesucht ist das  </a:t>
            </a:r>
          </a:p>
          <a:p>
            <a:pPr>
              <a:buFont typeface="Wingdings" pitchFamily="2" charset="2"/>
              <a:buNone/>
            </a:pPr>
            <a:r>
              <a:rPr lang="de-DE" sz="2400"/>
              <a:t>Interpolationspolynom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067175" y="2420938"/>
          <a:ext cx="4645025" cy="519112"/>
        </p:xfrm>
        <a:graphic>
          <a:graphicData uri="http://schemas.openxmlformats.org/presentationml/2006/ole">
            <p:oleObj spid="_x0000_s214018" name="Equation" r:id="rId4" imgW="2158920" imgH="241200" progId="Equation.DSMT4">
              <p:embed/>
            </p:oleObj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067175" y="3573463"/>
          <a:ext cx="4645025" cy="519112"/>
        </p:xfrm>
        <a:graphic>
          <a:graphicData uri="http://schemas.openxmlformats.org/presentationml/2006/ole">
            <p:oleObj spid="_x0000_s214019" name="Equation" r:id="rId5" imgW="2158920" imgH="241200" progId="Equation.DSMT4">
              <p:embed/>
            </p:oleObj>
          </a:graphicData>
        </a:graphic>
      </p:graphicFrame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4067175" y="2997200"/>
          <a:ext cx="4645025" cy="519113"/>
        </p:xfrm>
        <a:graphic>
          <a:graphicData uri="http://schemas.openxmlformats.org/presentationml/2006/ole">
            <p:oleObj spid="_x0000_s214020" name="Equation" r:id="rId6" imgW="2158920" imgH="241200" progId="Equation.DSMT4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7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208963" cy="647700"/>
          </a:xfrm>
        </p:spPr>
        <p:txBody>
          <a:bodyPr/>
          <a:lstStyle/>
          <a:p>
            <a:r>
              <a:rPr lang="de-DE" sz="4000"/>
              <a:t>Polynombasis nach Lagrange</a:t>
            </a:r>
            <a:endParaRPr lang="de-DE" sz="280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268413"/>
            <a:ext cx="6400800" cy="649287"/>
          </a:xfrm>
        </p:spPr>
        <p:txBody>
          <a:bodyPr/>
          <a:lstStyle/>
          <a:p>
            <a:r>
              <a:rPr lang="de-DE">
                <a:solidFill>
                  <a:schemeClr val="tx2"/>
                </a:solidFill>
              </a:rPr>
              <a:t>Datenpunkte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427538" y="1916113"/>
            <a:ext cx="4030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2400"/>
              <a:t>1. 2. 3. und 4. Basispolynom</a:t>
            </a:r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4067175" y="2420938"/>
          <a:ext cx="4645025" cy="519112"/>
        </p:xfrm>
        <a:graphic>
          <a:graphicData uri="http://schemas.openxmlformats.org/presentationml/2006/ole">
            <p:oleObj spid="_x0000_s215042" name="Equation" r:id="rId3" imgW="2158920" imgH="241200" progId="Equation.DSMT4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4067175" y="3573463"/>
          <a:ext cx="4645025" cy="519112"/>
        </p:xfrm>
        <a:graphic>
          <a:graphicData uri="http://schemas.openxmlformats.org/presentationml/2006/ole">
            <p:oleObj spid="_x0000_s215043" name="Equation" r:id="rId4" imgW="2158920" imgH="241200" progId="Equation.DSMT4">
              <p:embed/>
            </p:oleObj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4067175" y="2997200"/>
          <a:ext cx="4645025" cy="519113"/>
        </p:xfrm>
        <a:graphic>
          <a:graphicData uri="http://schemas.openxmlformats.org/presentationml/2006/ole">
            <p:oleObj spid="_x0000_s215044" name="Equation" r:id="rId5" imgW="2158920" imgH="241200" progId="Equation.DSMT4">
              <p:embed/>
            </p:oleObj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4067175" y="4076700"/>
          <a:ext cx="4645025" cy="519113"/>
        </p:xfrm>
        <a:graphic>
          <a:graphicData uri="http://schemas.openxmlformats.org/presentationml/2006/ole">
            <p:oleObj spid="_x0000_s215045" name="Equation" r:id="rId6" imgW="2158920" imgH="241200" progId="Equation.DSMT4">
              <p:embed/>
            </p:oleObj>
          </a:graphicData>
        </a:graphic>
      </p:graphicFrame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067944" y="4509120"/>
            <a:ext cx="4552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Die Lagrange-Basispolynome </a:t>
            </a:r>
          </a:p>
          <a:p>
            <a:r>
              <a:rPr lang="de-DE" sz="2400" b="1" dirty="0">
                <a:solidFill>
                  <a:srgbClr val="FF0000"/>
                </a:solidFill>
              </a:rPr>
              <a:t>sind linear unabhängig.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79388" y="5301208"/>
            <a:ext cx="8964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2000" b="1" dirty="0">
                <a:solidFill>
                  <a:schemeClr val="hlink"/>
                </a:solidFill>
              </a:rPr>
              <a:t>Der Vektorraum der Polynome bis zum 3. Grad hat die Dimension 4.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www.mathematik-verstehen.de,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8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544" y="1772816"/>
            <a:ext cx="337661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5536" y="1772816"/>
            <a:ext cx="3429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1043608" y="5733256"/>
            <a:ext cx="5710218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FF"/>
                </a:solidFill>
              </a:rPr>
              <a:t>Sie werden nun so gestreckt, dass sie den Stützpunkt erreichen, </a:t>
            </a:r>
          </a:p>
          <a:p>
            <a:r>
              <a:rPr lang="de-DE" b="1" dirty="0" smtClean="0">
                <a:solidFill>
                  <a:srgbClr val="FF00FF"/>
                </a:solidFill>
              </a:rPr>
              <a:t>an dessen Abszisse sie keine Nullstelle haben</a:t>
            </a:r>
            <a:r>
              <a:rPr lang="de-DE" dirty="0" smtClean="0">
                <a:solidFill>
                  <a:srgbClr val="FF00FF"/>
                </a:solidFill>
              </a:rPr>
              <a:t>.</a:t>
            </a:r>
            <a:endParaRPr lang="de-DE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/>
      <p:bldP spid="16" grpId="0"/>
    </p:bldLst>
  </p:timing>
</p:sld>
</file>

<file path=ppt/theme/theme1.xml><?xml version="1.0" encoding="utf-8"?>
<a:theme xmlns:a="http://schemas.openxmlformats.org/drawingml/2006/main" name="folien_bibliothek_v2_260208">
  <a:themeElements>
    <a:clrScheme name="folienmaster_090907_geladen_150208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C2630"/>
      </a:accent1>
      <a:accent2>
        <a:srgbClr val="C0504D"/>
      </a:accent2>
      <a:accent3>
        <a:srgbClr val="FFFFFF"/>
      </a:accent3>
      <a:accent4>
        <a:srgbClr val="000000"/>
      </a:accent4>
      <a:accent5>
        <a:srgbClr val="B5ACAD"/>
      </a:accent5>
      <a:accent6>
        <a:srgbClr val="AE4845"/>
      </a:accent6>
      <a:hlink>
        <a:srgbClr val="0000FF"/>
      </a:hlink>
      <a:folHlink>
        <a:srgbClr val="800080"/>
      </a:folHlink>
    </a:clrScheme>
    <a:fontScheme name="folienmaster_090907_geladen_150208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folienmaster_090907_geladen_150208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5C2630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5ACAD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folien_bibliothek_v2_260208.ppt.pot</Template>
  <TotalTime>0</TotalTime>
  <Words>1133</Words>
  <Application>Microsoft Office PowerPoint</Application>
  <PresentationFormat>Bildschirmpräsentation (4:3)</PresentationFormat>
  <Paragraphs>260</Paragraphs>
  <Slides>23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folien_bibliothek_v2_260208</vt:lpstr>
      <vt:lpstr>Benutzerdefiniertes Design</vt:lpstr>
      <vt:lpstr>Equation</vt:lpstr>
      <vt:lpstr>MathType 6.0 Equation</vt:lpstr>
      <vt:lpstr>Vielfältige Anwendungen des Begriffs „Basis“ in Vektorräumen </vt:lpstr>
      <vt:lpstr>Folie 1</vt:lpstr>
      <vt:lpstr>Folie 2</vt:lpstr>
      <vt:lpstr>Folie 3</vt:lpstr>
      <vt:lpstr>Polynombasis nach Lagrange</vt:lpstr>
      <vt:lpstr>Polynombasis nach Lagrange</vt:lpstr>
      <vt:lpstr>Polynombasis nach Lagrange</vt:lpstr>
      <vt:lpstr>Polynombasis nach Lagrange</vt:lpstr>
      <vt:lpstr>Polynombasis nach Lagrange</vt:lpstr>
      <vt:lpstr>Polynombasis nach Lagrange</vt:lpstr>
      <vt:lpstr>Polynombasis nach Newton</vt:lpstr>
      <vt:lpstr>Wirtschaftsfunktionen</vt:lpstr>
      <vt:lpstr>Splines</vt:lpstr>
      <vt:lpstr>Kubische Splines</vt:lpstr>
      <vt:lpstr>Bézier-Splines</vt:lpstr>
      <vt:lpstr>Bézier-Splines</vt:lpstr>
      <vt:lpstr>Bézier-Splines</vt:lpstr>
      <vt:lpstr>Bézier-Splines</vt:lpstr>
      <vt:lpstr>Bézier-Splines</vt:lpstr>
      <vt:lpstr>Bézier-Splines</vt:lpstr>
      <vt:lpstr>Differenzialgleichungen</vt:lpstr>
      <vt:lpstr>Folie 21</vt:lpstr>
      <vt:lpstr>Folie 22</vt:lpstr>
    </vt:vector>
  </TitlesOfParts>
  <LinksUpToDate>false</LinksUpToDate>
  <SharedDoc>false</SharedDoc>
  <HyperlinkBase>www.mathematik-verstehen.de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Wohin führen Ortskurven</dc:title>
  <dc:subject>Mathematik</dc:subject>
  <dc:creator>Prof. Dr. Dörte Haftendorn</dc:creator>
  <cp:keywords>Analysis, Parabel, Reflexion, Kegelschnitte, Ortkurven, Ortslinien</cp:keywords>
  <dc:description>Vortrag Tagung GDM Ak Geo 2012 Saarbrücken</dc:description>
  <cp:lastModifiedBy>Prof. Dr. Dörte Haftendorn</cp:lastModifiedBy>
  <cp:revision>107</cp:revision>
  <cp:lastPrinted>2007-07-09T21:06:25Z</cp:lastPrinted>
  <dcterms:created xsi:type="dcterms:W3CDTF">2009-05-06T08:00:48Z</dcterms:created>
  <dcterms:modified xsi:type="dcterms:W3CDTF">2013-09-25T19:36:40Z</dcterms:modified>
  <cp:category>Mathematik</cp:category>
  <cp:contentStatus>in Arbeit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Folie 1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/>
  </property>
  <property fmtid="{D5CDD505-2E9C-101B-9397-08002B2CF9AE}" pid="6" name="docid">
    <vt:lpwstr/>
  </property>
</Properties>
</file>